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2" r:id="rId2"/>
    <p:sldId id="350" r:id="rId3"/>
    <p:sldId id="284" r:id="rId4"/>
    <p:sldId id="303" r:id="rId5"/>
    <p:sldId id="364" r:id="rId6"/>
    <p:sldId id="358" r:id="rId7"/>
    <p:sldId id="360" r:id="rId8"/>
    <p:sldId id="351" r:id="rId9"/>
    <p:sldId id="355" r:id="rId10"/>
    <p:sldId id="356" r:id="rId11"/>
    <p:sldId id="361" r:id="rId12"/>
    <p:sldId id="362" r:id="rId13"/>
    <p:sldId id="366" r:id="rId14"/>
    <p:sldId id="363" r:id="rId15"/>
    <p:sldId id="327" r:id="rId16"/>
    <p:sldId id="336" r:id="rId17"/>
    <p:sldId id="345" r:id="rId18"/>
    <p:sldId id="338" r:id="rId19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114" d="100"/>
          <a:sy n="114" d="100"/>
        </p:scale>
        <p:origin x="12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5685EEE7-5B87-47F1-917B-1AF40DEFD79C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3AED9B07-36CC-4C8D-941F-A9BCF72DB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8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331E-F2B8-4502-A54A-13DDF09B983C}" type="datetime1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89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14E1-8DCB-47FB-806D-59DA19395691}" type="datetime1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52D56-6609-47B7-8D03-EB559619DD05}" type="datetime1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9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F180-A1BC-4A6A-B9B3-D6553DEC4BB2}" type="datetime1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3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32C3-B9C8-484F-AD28-CE2DA7694F54}" type="datetime1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6949-09E5-4647-86FA-93805B6F8DAD}" type="datetime1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30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B4A4-7E28-4FD5-AF0A-7EF5ADCC3114}" type="datetime1">
              <a:rPr lang="ru-RU" smtClean="0"/>
              <a:t>20.05.2025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77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8F3-C3F4-4043-B52A-315734765D56}" type="datetime1">
              <a:rPr lang="ru-RU" smtClean="0"/>
              <a:t>20.05.2025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227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17BA-6BDC-4035-89B9-D5EBBC8781A9}" type="datetime1">
              <a:rPr lang="ru-RU" smtClean="0"/>
              <a:t>20.05.2025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11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ADE4-30E2-4511-AF58-D284A4521521}" type="datetime1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3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336C-B979-4B82-93A3-09C0FDDA8E72}" type="datetime1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84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EC311-4C3D-4713-8D5F-16C5BF16858F}" type="datetime1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EA269-9270-40D0-9DA3-EBF6F2F9CD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52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673157"/>
          </a:xfrm>
        </p:spPr>
        <p:txBody>
          <a:bodyPr>
            <a:noAutofit/>
          </a:bodyPr>
          <a:lstStyle/>
          <a:p>
            <a:r>
              <a:rPr lang="ru-RU" sz="3600" b="1" dirty="0">
                <a:cs typeface="Times New Roman" pitchFamily="18" charset="0"/>
              </a:rPr>
              <a:t>СФТИ НИЯУ МИФИ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3643" y="3387437"/>
            <a:ext cx="3672407" cy="2273811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</a:rPr>
              <a:t>Журавлев Егор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2 курс, ЯФ-23Д, СФТИ НИЯУ МИФИ</a:t>
            </a:r>
            <a:endParaRPr lang="ru-RU" sz="2000" b="1" dirty="0">
              <a:solidFill>
                <a:schemeClr val="tx1"/>
              </a:solidFill>
            </a:endParaRPr>
          </a:p>
          <a:p>
            <a:pPr algn="l"/>
            <a:r>
              <a:rPr lang="ru-RU" sz="2400" b="1" dirty="0">
                <a:solidFill>
                  <a:schemeClr val="tx1"/>
                </a:solidFill>
              </a:rPr>
              <a:t>Садыков Ринат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2 курс, ЯФ-</a:t>
            </a:r>
            <a:r>
              <a:rPr lang="en-US" sz="2000" dirty="0">
                <a:solidFill>
                  <a:schemeClr val="tx1"/>
                </a:solidFill>
              </a:rPr>
              <a:t>2</a:t>
            </a:r>
            <a:r>
              <a:rPr lang="ru-RU" sz="2000" dirty="0">
                <a:solidFill>
                  <a:schemeClr val="tx1"/>
                </a:solidFill>
              </a:rPr>
              <a:t>3Д, СФТИ НИЯУ МИФИ</a:t>
            </a:r>
          </a:p>
          <a:p>
            <a:pPr algn="r"/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853974"/>
            <a:ext cx="8820928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/>
              <a:t>ЗАВИСИМОСТЬ СКОРОСТИ И ДАВЛЕНИЯ ПРИ ДВИЖЕНИИ СЫПУЧЕГО МАТЕРИАЛА В ВЕРТИКАЛЬНОЙ ТРУБЕ КВАДРАТНОГО И КРУГЛОГО СЕЧЕНИЯ</a:t>
            </a:r>
            <a:endParaRPr lang="ru-RU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2987825" y="5868363"/>
            <a:ext cx="2160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Снежинск</a:t>
            </a:r>
          </a:p>
          <a:p>
            <a:pPr algn="ctr"/>
            <a:r>
              <a:rPr lang="ru-RU" b="1" i="1" dirty="0"/>
              <a:t>2025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3952" y="2852936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76"/>
              </a:spcBef>
            </a:pPr>
            <a:r>
              <a:rPr lang="ru-RU" sz="2400" b="1" dirty="0"/>
              <a:t>Захаров Максим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000" dirty="0"/>
              <a:t>2 курс, ЯФ-</a:t>
            </a:r>
            <a:r>
              <a:rPr lang="en-US" sz="2000" dirty="0"/>
              <a:t>2</a:t>
            </a:r>
            <a:r>
              <a:rPr lang="ru-RU" sz="2000" dirty="0"/>
              <a:t>3Д, СФТИ НИЯУ МИФИ</a:t>
            </a:r>
          </a:p>
          <a:p>
            <a:pPr>
              <a:spcBef>
                <a:spcPts val="576"/>
              </a:spcBef>
            </a:pPr>
            <a:r>
              <a:rPr lang="ru-RU" sz="2400" b="1" dirty="0"/>
              <a:t>Бартош Константин</a:t>
            </a:r>
            <a:r>
              <a:rPr lang="ru-RU" sz="2400" dirty="0"/>
              <a:t> </a:t>
            </a:r>
          </a:p>
          <a:p>
            <a:pPr>
              <a:spcBef>
                <a:spcPts val="576"/>
              </a:spcBef>
            </a:pPr>
            <a:r>
              <a:rPr lang="ru-RU" sz="2000" dirty="0"/>
              <a:t>2 курс, ЯФ-23Д, СФТИ НИЯУ МИФИ</a:t>
            </a:r>
            <a:endParaRPr lang="ru-RU" sz="2000" b="1" dirty="0"/>
          </a:p>
          <a:p>
            <a:pPr>
              <a:spcBef>
                <a:spcPts val="576"/>
              </a:spcBef>
            </a:pPr>
            <a:r>
              <a:rPr lang="ru-RU" sz="2400" b="1" dirty="0"/>
              <a:t>Руководитель</a:t>
            </a:r>
            <a:r>
              <a:rPr lang="en-US" sz="2400" b="1" dirty="0"/>
              <a:t>:</a:t>
            </a:r>
            <a:r>
              <a:rPr lang="ru-RU" sz="2400" b="1" dirty="0"/>
              <a:t> Садыков Наиль Рахматуллович</a:t>
            </a:r>
            <a:r>
              <a:rPr lang="ru-RU" sz="2400" dirty="0"/>
              <a:t>,</a:t>
            </a:r>
          </a:p>
          <a:p>
            <a:pPr>
              <a:spcBef>
                <a:spcPts val="576"/>
              </a:spcBef>
            </a:pPr>
            <a:r>
              <a:rPr lang="ru-RU" sz="2000" dirty="0"/>
              <a:t>д.ф.-м.н., проф. кафедры общей физики, СФТИ НИЯУ МИФИ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643" y="2833772"/>
            <a:ext cx="207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Авторы:</a:t>
            </a:r>
          </a:p>
        </p:txBody>
      </p:sp>
    </p:spTree>
    <p:extLst>
      <p:ext uri="{BB962C8B-B14F-4D97-AF65-F5344CB8AC3E}">
        <p14:creationId xmlns:p14="http://schemas.microsoft.com/office/powerpoint/2010/main" val="2513318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792088"/>
          </a:xfrm>
        </p:spPr>
        <p:txBody>
          <a:bodyPr/>
          <a:lstStyle/>
          <a:p>
            <a:r>
              <a:rPr lang="ru-RU" b="1" i="1" dirty="0"/>
              <a:t>Решение для давления и скорости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-6986" y="728728"/>
                <a:ext cx="9144000" cy="5760640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sz="2500" dirty="0"/>
                  <a:t>                           </a:t>
                </a:r>
                <a14:m>
                  <m:oMath xmlns:m="http://schemas.openxmlformats.org/officeDocument/2006/math">
                    <m:r>
                      <a:rPr lang="en-US" sz="250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ru-RU" sz="25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ru-RU" sz="25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ru-RU" sz="25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5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l-GR" sz="2500" i="1"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  <m:r>
                      <a:rPr lang="ru-RU" sz="25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ru-RU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ru-RU" sz="25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sz="25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ru-RU" sz="2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5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l-GR" sz="25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</m:e>
                    </m:d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begChr m:val="["/>
                        <m:endChr m:val="]"/>
                        <m:ctrlPr>
                          <a:rPr lang="ru-RU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l-GR" sz="2500" i="1">
                            <a:latin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ru-RU" sz="2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ru-RU" sz="25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</m:d>
                  </m:oMath>
                </a14:m>
                <a:r>
                  <a:rPr lang="ru-RU" sz="2500" i="1" dirty="0"/>
                  <a:t>,    </a:t>
                </a:r>
                <a:endParaRPr lang="ru-RU" sz="2500" dirty="0"/>
              </a:p>
              <a:p>
                <a:pPr marL="0" indent="0" algn="ctr">
                  <a:buNone/>
                </a:pPr>
                <a:r>
                  <a:rPr lang="ru-RU" sz="2500" dirty="0"/>
                  <a:t> 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5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ru-RU" sz="25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500" i="1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ru-RU" sz="25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ru-RU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5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5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sz="25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ru-RU" sz="25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5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ru-RU" sz="25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ru-RU" sz="2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25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ru-RU" sz="25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5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sz="25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ru-RU" sz="25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5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ru-RU" sz="25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ru-RU" sz="2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ru-RU" sz="2500" dirty="0"/>
                  <a:t>, 		(6)</a:t>
                </a:r>
                <a:endParaRPr lang="ru-RU" sz="1050" dirty="0"/>
              </a:p>
              <a:p>
                <a:pPr marL="0" indent="0">
                  <a:buNone/>
                </a:pPr>
                <a:r>
                  <a:rPr lang="ru-RU" sz="2300" dirty="0"/>
                  <a:t>				где </a:t>
                </a:r>
                <a14:m>
                  <m:oMath xmlns:m="http://schemas.openxmlformats.org/officeDocument/2006/math">
                    <m:r>
                      <a:rPr lang="ru-RU" sz="23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ru-RU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23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sz="23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2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3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230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ru-RU" sz="23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̃"/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3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ru-RU" sz="23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ru-RU" sz="23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ru-RU" sz="2300" dirty="0"/>
                  <a:t>.</a:t>
                </a:r>
              </a:p>
              <a:p>
                <a:pPr marL="0" indent="0">
                  <a:buNone/>
                </a:pPr>
                <a:r>
                  <a:rPr lang="ru-RU" sz="2300" dirty="0"/>
                  <a:t>Результаты (6) совпадают с [</a:t>
                </a:r>
                <a:r>
                  <a:rPr lang="en-US" sz="2300" dirty="0"/>
                  <a:t>1</a:t>
                </a:r>
                <a:r>
                  <a:rPr lang="ru-RU" sz="2300" dirty="0"/>
                  <a:t>] при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3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ru-RU" sz="23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ru-RU" sz="2300" dirty="0"/>
                  <a:t>0. При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ru-RU" sz="23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3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ru-RU" sz="23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sz="2300" dirty="0"/>
                  <a:t> и массовом расходе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Э</m:t>
                        </m:r>
                      </m:sub>
                    </m:sSub>
                    <m:r>
                      <a:rPr lang="ru-RU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≈311 грамм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ru-RU" sz="2300" dirty="0"/>
                  <a:t> следует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ru-RU" sz="2300" b="0" i="1" smtClean="0">
                        <a:latin typeface="Cambria Math" panose="02040503050406030204" pitchFamily="18" charset="0"/>
                      </a:rPr>
                      <m:t>=28.5</m:t>
                    </m:r>
                    <m:r>
                      <a:rPr lang="ru-RU" sz="23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ru-RU" sz="2300" dirty="0"/>
                  <a:t> для квадратного сечения</a:t>
                </a:r>
                <a:r>
                  <a:rPr lang="en-US" sz="2300" dirty="0"/>
                  <a:t>.</a:t>
                </a:r>
                <a:r>
                  <a:rPr lang="ru-RU" sz="2300" dirty="0"/>
                  <a:t> При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3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ru-RU" sz="23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sz="23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Э</m:t>
                        </m:r>
                      </m:sub>
                    </m:sSub>
                    <m:r>
                      <a:rPr lang="ru-R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266</m:t>
                    </m:r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грамм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ru-RU" sz="2300" dirty="0"/>
                  <a:t> следует </a:t>
                </a:r>
                <a14:m>
                  <m:oMath xmlns:m="http://schemas.openxmlformats.org/officeDocument/2006/math">
                    <m:r>
                      <a:rPr lang="en-US" sz="23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ru-RU" sz="2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300" b="0" i="1" smtClean="0">
                        <a:latin typeface="Cambria Math" panose="02040503050406030204" pitchFamily="18" charset="0"/>
                      </a:rPr>
                      <m:t>66.5</m:t>
                    </m:r>
                    <m:r>
                      <a:rPr lang="ru-RU" sz="23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ru-RU" sz="2300" dirty="0"/>
                  <a:t> для круглого сечения</a:t>
                </a:r>
              </a:p>
              <a:p>
                <a:pPr marL="0" indent="0">
                  <a:buNone/>
                </a:pPr>
                <a:endParaRPr lang="ru-RU" sz="800" dirty="0"/>
              </a:p>
              <a:p>
                <a:pPr marL="0" indent="0">
                  <a:buNone/>
                </a:pPr>
                <a:r>
                  <a:rPr lang="ru-RU" sz="2300" dirty="0"/>
                  <a:t>     Исходя из тензора напряжений</a:t>
                </a:r>
                <a:r>
                  <a:rPr lang="en-US" sz="23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3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ru-RU" sz="2300" dirty="0"/>
                  <a:t> из (1) получим уравнение движения для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ru-RU" sz="2300" dirty="0"/>
                  <a:t> по наклонной плоскости (см. рис. </a:t>
                </a:r>
                <a:r>
                  <a:rPr lang="en-US" sz="2300" dirty="0"/>
                  <a:t>3</a:t>
                </a:r>
                <a:r>
                  <a:rPr lang="ru-RU" sz="2300" dirty="0"/>
                  <a:t>)</a:t>
                </a:r>
              </a:p>
              <a:p>
                <a:pPr marL="0" indent="0" algn="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ru-RU" sz="23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𝑝</m:t>
                        </m:r>
                        <m:f>
                          <m:fPr>
                            <m:ctrlPr>
                              <a:rPr lang="ru-RU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2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300" i="1">
                                    <a:latin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a:rPr lang="en-US" sz="23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sz="2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r>
                              <a:rPr lang="en-US" sz="2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230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ru-RU" sz="23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̃"/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3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3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m:rPr>
                            <m:sty m:val="p"/>
                          </m:rPr>
                          <a:rPr lang="en-US" sz="230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num>
                      <m:den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</m:oMath>
                </a14:m>
                <a:r>
                  <a:rPr lang="ru-RU" sz="2300" dirty="0"/>
                  <a:t>,    </a:t>
                </a:r>
                <a:r>
                  <a:rPr lang="en-US" sz="2300" dirty="0"/>
                  <a:t>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ru-RU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ru-RU" sz="2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3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m:rPr>
                        <m:sty m:val="p"/>
                      </m:rPr>
                      <a:rPr lang="en-US" sz="2300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ru-RU" sz="2300" dirty="0"/>
                  <a:t>.</a:t>
                </a:r>
                <a:r>
                  <a:rPr lang="en-US" sz="2300" dirty="0"/>
                  <a:t> </a:t>
                </a:r>
                <a:r>
                  <a:rPr lang="ru-RU" sz="2300" dirty="0"/>
                  <a:t>  (7)</a:t>
                </a:r>
                <a:endParaRPr lang="en-US" sz="2300" dirty="0"/>
              </a:p>
              <a:p>
                <a:pPr marL="0" indent="0" algn="just">
                  <a:buNone/>
                </a:pPr>
                <a:r>
                  <a:rPr lang="en-US" sz="2300" dirty="0"/>
                  <a:t>    </a:t>
                </a:r>
                <a:r>
                  <a:rPr lang="ru-RU" sz="2300" dirty="0"/>
                  <a:t>  Из (7) получим окончательно решение для скорости</a:t>
                </a:r>
                <a:endParaRPr lang="ru-RU" sz="800" dirty="0"/>
              </a:p>
              <a:p>
                <a:pPr marL="0" indent="0">
                  <a:buNone/>
                </a:pPr>
                <a:r>
                  <a:rPr lang="ru-RU" sz="2000" dirty="0"/>
                  <a:t>[1</a:t>
                </a:r>
                <a:r>
                  <a:rPr lang="en-US" sz="2000" dirty="0"/>
                  <a:t>]. </a:t>
                </a:r>
                <a:r>
                  <a:rPr lang="ru-RU" sz="2000" dirty="0" err="1"/>
                  <a:t>Бартош</a:t>
                </a:r>
                <a:r>
                  <a:rPr lang="ru-RU" sz="2000" dirty="0"/>
                  <a:t> К. Е., Садыков Н. Р, Журавлев Е. А., Захаров М. А, Садыков Р. Н. СБОРНИК ТЕЗИСОВ </a:t>
                </a:r>
                <a:r>
                  <a:rPr lang="en-US" sz="2000" dirty="0"/>
                  <a:t>V</a:t>
                </a:r>
                <a:r>
                  <a:rPr lang="ru-RU" sz="2000" dirty="0"/>
                  <a:t> Молодежной научно-технической конференции ИССЛЕДОВАНИЯ. ТЕХНОЛОГИИ. РАЗВИТИЕ. 1-3 октября. 2024. </a:t>
                </a:r>
                <a:r>
                  <a:rPr lang="ru-RU" sz="2000" dirty="0" err="1"/>
                  <a:t>Снежинск</a:t>
                </a:r>
                <a:r>
                  <a:rPr lang="ru-RU" sz="2000" dirty="0"/>
                  <a:t>. С. 36.]</a:t>
                </a:r>
              </a:p>
              <a:p>
                <a:pPr marL="0" indent="0" algn="ctr">
                  <a:buNone/>
                </a:pPr>
                <a:endParaRPr lang="ru-RU" sz="2000" b="1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6986" y="728728"/>
                <a:ext cx="9144000" cy="5760640"/>
              </a:xfrm>
              <a:blipFill rotWithShape="0">
                <a:blip r:embed="rId2"/>
                <a:stretch>
                  <a:fillRect l="-1000" r="-933" b="-92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Скругленный прямоугольник 4"/>
          <p:cNvSpPr/>
          <p:nvPr/>
        </p:nvSpPr>
        <p:spPr>
          <a:xfrm>
            <a:off x="8647640" y="6489368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031773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рис. </a:t>
            </a:r>
            <a:r>
              <a:rPr lang="en-US" dirty="0"/>
              <a:t>3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3768">
            <a:off x="146546" y="769876"/>
            <a:ext cx="2982431" cy="14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61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107504" y="116632"/>
                <a:ext cx="8928992" cy="1296144"/>
              </a:xfrm>
            </p:spPr>
            <p:txBody>
              <a:bodyPr>
                <a:normAutofit fontScale="90000"/>
              </a:bodyPr>
              <a:lstStyle/>
              <a:p>
                <a:r>
                  <a:rPr lang="ru-RU" b="1" i="1" dirty="0"/>
                  <a:t>Определение параметров задачи</a:t>
                </a:r>
                <a:br>
                  <a:rPr lang="ru-RU" b="1" i="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1" i="0">
                            <a:latin typeface="Cambria Math" panose="02040503050406030204" pitchFamily="18" charset="0"/>
                          </a:rPr>
                          <m:t>𝛍</m:t>
                        </m:r>
                      </m:e>
                      <m:sub>
                        <m:r>
                          <a:rPr lang="ru-RU" b="1" i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b="1" dirty="0"/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ru-RU" b="1" dirty="0"/>
                  <a:t> и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ru-RU" b="1" dirty="0"/>
                  <a:t> в цилиндрической трубе</a:t>
                </a: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504" y="116632"/>
                <a:ext cx="8928992" cy="1296144"/>
              </a:xfrm>
              <a:blipFill rotWithShape="0">
                <a:blip r:embed="rId2"/>
                <a:stretch>
                  <a:fillRect t="-9390" b="-215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92129" y="1484784"/>
                <a:ext cx="8928992" cy="5373216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 algn="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5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8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58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5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ru-RU" sz="5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5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5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d>
                      <m:dPr>
                        <m:ctrlPr>
                          <a:rPr lang="ru-RU" sz="5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5800" b="0" i="0" smtClean="0">
                            <a:latin typeface="Cambria Math" panose="02040503050406030204" pitchFamily="18" charset="0"/>
                          </a:rPr>
                          <m:t>tg</m:t>
                        </m:r>
                        <m:r>
                          <a:rPr lang="en-US" sz="5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5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5800">
                            <a:latin typeface="Cambria Math" panose="02040503050406030204" pitchFamily="18" charset="0"/>
                          </a:rPr>
                          <m:t>tg</m:t>
                        </m:r>
                        <m:sSub>
                          <m:sSubPr>
                            <m:ctrlPr>
                              <a:rPr lang="en-US" sz="5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5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5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4100" dirty="0"/>
                  <a:t>,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>
                        <a:latin typeface="Cambria Math" panose="02040503050406030204" pitchFamily="18" charset="0"/>
                      </a:rPr>
                      <m:t>tg</m:t>
                    </m:r>
                    <m:sSub>
                      <m:sSub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45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4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450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ru-RU" sz="45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500" b="0" i="1" smtClean="0"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̃"/>
                        <m:ctrlPr>
                          <a:rPr lang="ru-RU" sz="4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45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ru-RU" sz="4500" b="0" dirty="0"/>
                  <a:t>,     </a:t>
                </a:r>
                <a:r>
                  <a:rPr lang="ru-RU" sz="4100" b="0" dirty="0"/>
                  <a:t>(8)</a:t>
                </a:r>
              </a:p>
              <a:p>
                <a:pPr marL="0" indent="0" algn="r">
                  <a:buNone/>
                </a:pPr>
                <a:endParaRPr lang="ru-RU" sz="4100" b="0" dirty="0"/>
              </a:p>
              <a:p>
                <a:pPr marL="0" indent="0">
                  <a:buNone/>
                </a:pPr>
                <a:r>
                  <a:rPr lang="ru-RU" sz="4500" dirty="0"/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5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r>
                          <a:rPr lang="en-US" sz="5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5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4500" b="0" dirty="0"/>
                  <a:t>.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5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51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4500" dirty="0"/>
                  <a:t> скорость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4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ru-RU" sz="45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sz="4500" dirty="0"/>
                  <a:t>.</a:t>
                </a:r>
              </a:p>
              <a:p>
                <a:pPr marL="0" indent="0">
                  <a:buNone/>
                </a:pPr>
                <a:r>
                  <a:rPr lang="ru-RU" sz="4500" dirty="0"/>
                  <a:t> Таким образом с помощью </a:t>
                </a:r>
                <a:r>
                  <a:rPr lang="ru-RU" sz="4500" u="sng" dirty="0"/>
                  <a:t>наклонной плоскости</a:t>
                </a:r>
                <a:r>
                  <a:rPr lang="ru-RU" sz="4500" dirty="0"/>
                  <a:t> для </a:t>
                </a:r>
                <a:r>
                  <a:rPr lang="ru-RU" sz="4500" i="1" dirty="0"/>
                  <a:t>цилиндрической трубы </a:t>
                </a:r>
                <a:r>
                  <a:rPr lang="ru-RU" sz="4500" dirty="0"/>
                  <a:t>получим</a:t>
                </a:r>
                <a:r>
                  <a:rPr lang="en-US" sz="4500" dirty="0"/>
                  <a:t>:</a:t>
                </a:r>
              </a:p>
              <a:p>
                <a:pPr marL="0" indent="0">
                  <a:buNone/>
                </a:pPr>
                <a:r>
                  <a:rPr lang="en-US" sz="4500" b="1" dirty="0"/>
                  <a:t>a</a:t>
                </a:r>
                <a:r>
                  <a:rPr lang="ru-RU" sz="4500" dirty="0"/>
                  <a:t>. С помощью (8) определим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4500" dirty="0"/>
                  <a:t>.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r>
                          <a:rPr lang="en-US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51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4500" dirty="0"/>
                  <a:t> исходя из (8) вычислим величину массового расхода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4500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ru-RU" sz="4500" b="0" i="1" smtClean="0">
                            <a:latin typeface="Cambria Math" panose="02040503050406030204" pitchFamily="18" charset="0"/>
                          </a:rPr>
                          <m:t>р</m:t>
                        </m:r>
                      </m:sub>
                    </m:sSub>
                  </m:oMath>
                </a14:m>
                <a:r>
                  <a:rPr lang="en-US" sz="4500" dirty="0"/>
                  <a:t>;</a:t>
                </a:r>
                <a:r>
                  <a:rPr lang="ru-RU" sz="4500" dirty="0"/>
                  <a:t> из условия равенства расчетной и экспериментальной величин массового расхода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4500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ru-RU" sz="4500" i="1">
                            <a:latin typeface="Cambria Math" panose="02040503050406030204" pitchFamily="18" charset="0"/>
                          </a:rPr>
                          <m:t>р</m:t>
                        </m:r>
                      </m:sub>
                    </m:sSub>
                    <m:r>
                      <a:rPr lang="ru-RU" sz="45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4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4500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ru-RU" sz="4500" i="1">
                            <a:latin typeface="Cambria Math" panose="02040503050406030204" pitchFamily="18" charset="0"/>
                          </a:rPr>
                          <m:t>э</m:t>
                        </m:r>
                      </m:sub>
                    </m:sSub>
                  </m:oMath>
                </a14:m>
                <a:r>
                  <a:rPr lang="ru-RU" sz="4500" dirty="0"/>
                  <a:t> определим </a:t>
                </a:r>
                <a14:m>
                  <m:oMath xmlns:m="http://schemas.openxmlformats.org/officeDocument/2006/math">
                    <m:r>
                      <a:rPr lang="en-US" sz="45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ru-RU" sz="4500" dirty="0"/>
                  <a:t>. </a:t>
                </a:r>
              </a:p>
              <a:p>
                <a:pPr marL="0" indent="0">
                  <a:buNone/>
                </a:pPr>
                <a:r>
                  <a:rPr lang="en-US" sz="4500" b="1" dirty="0"/>
                  <a:t>b</a:t>
                </a:r>
                <a:r>
                  <a:rPr lang="en-US" sz="4500" dirty="0"/>
                  <a:t>.</a:t>
                </a:r>
                <a:r>
                  <a:rPr lang="ru-RU" sz="4500" dirty="0"/>
                  <a:t> Подставим</a:t>
                </a:r>
                <a:r>
                  <a:rPr lang="ru-RU" sz="4500" b="1" dirty="0"/>
                  <a:t> </a:t>
                </a:r>
                <a14:m>
                  <m:oMath xmlns:m="http://schemas.openxmlformats.org/officeDocument/2006/math">
                    <m:r>
                      <a:rPr lang="en-US" sz="45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ru-RU" sz="4500" b="1" dirty="0"/>
                  <a:t> </a:t>
                </a:r>
                <a:r>
                  <a:rPr lang="ru-RU" sz="4500" dirty="0"/>
                  <a:t>и экспериментальную величину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ru-RU" sz="4000">
                            <a:latin typeface="Cambria Math" panose="02040503050406030204" pitchFamily="18" charset="0"/>
                          </a:rPr>
                          <m:t>э</m:t>
                        </m:r>
                      </m:sub>
                    </m:sSub>
                  </m:oMath>
                </a14:m>
                <a:r>
                  <a:rPr lang="ru-RU" sz="4500" b="1" dirty="0"/>
                  <a:t> </a:t>
                </a:r>
                <a:r>
                  <a:rPr lang="ru-RU" sz="4500" dirty="0"/>
                  <a:t> (8), мы определим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450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ru-RU" sz="45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̃"/>
                        <m:ctrlPr>
                          <a:rPr lang="ru-RU" sz="4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45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ru-RU" sz="4500" dirty="0"/>
                  <a:t>. Подставим эту величину в вы- </a:t>
                </a:r>
                <a:r>
                  <a:rPr lang="ru-RU" sz="4500" dirty="0" err="1"/>
                  <a:t>ражение</a:t>
                </a:r>
                <a:r>
                  <a:rPr lang="ru-RU" sz="4500" dirty="0"/>
                  <a:t> для скорости СМ в трубе из (6), в результате</a:t>
                </a:r>
                <a:endParaRPr lang="en-US" dirty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129" y="1484784"/>
                <a:ext cx="8928992" cy="5373216"/>
              </a:xfrm>
              <a:blipFill>
                <a:blip r:embed="rId3"/>
                <a:stretch>
                  <a:fillRect l="-1365" t="-227" r="-12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Скругленный прямоугольник 3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78439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16632"/>
                <a:ext cx="9144000" cy="1224136"/>
              </a:xfrm>
            </p:spPr>
            <p:txBody>
              <a:bodyPr>
                <a:normAutofit fontScale="90000"/>
              </a:bodyPr>
              <a:lstStyle/>
              <a:p>
                <a:r>
                  <a:rPr lang="ru-RU" sz="3600" b="1" i="1" dirty="0"/>
                  <a:t>Определение параметров задачи</a:t>
                </a:r>
                <a:br>
                  <a:rPr lang="ru-RU" sz="3600" b="1" i="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ru-RU" sz="3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600" b="1">
                            <a:latin typeface="Cambria Math" panose="02040503050406030204" pitchFamily="18" charset="0"/>
                          </a:rPr>
                          <m:t>𝛍</m:t>
                        </m:r>
                      </m:e>
                      <m:sub>
                        <m:r>
                          <a:rPr lang="ru-RU" sz="3600" b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3600" b="1" dirty="0"/>
                  <a:t>,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ru-RU" sz="3600" b="1" dirty="0"/>
                  <a:t> и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ru-RU" sz="3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3600" b="1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ru-RU" sz="3600" b="1" dirty="0"/>
                  <a:t> </a:t>
                </a:r>
                <a:r>
                  <a:rPr lang="ru-RU" sz="3600" b="1" i="1" dirty="0"/>
                  <a:t>в трубе с квадратным и круглым сечением</a:t>
                </a:r>
                <a:endParaRPr lang="ru-RU" sz="3600" i="1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16632"/>
                <a:ext cx="9144000" cy="1224136"/>
              </a:xfrm>
              <a:blipFill>
                <a:blip r:embed="rId2"/>
                <a:stretch>
                  <a:fillRect t="-20398" b="-30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628800"/>
                <a:ext cx="8928992" cy="4896544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ru-RU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l-GR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ru-RU" sz="28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l-GR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l-GR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</m:d>
                      <m:r>
                        <m:rPr>
                          <m:nor/>
                        </m:rPr>
                        <a:rPr lang="ru-RU" sz="2800" i="1" dirty="0"/>
                        <m:t>,    </m:t>
                      </m:r>
                    </m:oMath>
                  </m:oMathPara>
                </a14:m>
                <a:endParaRPr lang="ru-RU" sz="2800" i="1" dirty="0"/>
              </a:p>
              <a:p>
                <a:pPr marL="0" indent="0" algn="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ru-RU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ru-RU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ru-RU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8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ru-RU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m:rPr>
                        <m:nor/>
                      </m:rPr>
                      <a:rPr lang="ru-RU" sz="2800" dirty="0"/>
                      <m:t>,</m:t>
                    </m:r>
                  </m:oMath>
                </a14:m>
                <a:r>
                  <a:rPr lang="ru-RU" sz="2800" dirty="0"/>
                  <a:t>		(6)</a:t>
                </a:r>
              </a:p>
              <a:p>
                <a:pPr marL="0" indent="0" algn="just">
                  <a:buNone/>
                </a:pPr>
                <a:r>
                  <a:rPr lang="ru-RU" sz="3100" dirty="0"/>
                  <a:t>Получим для цилиндра расчетную величину массового расхода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100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ru-RU" sz="3100" i="1">
                            <a:latin typeface="Cambria Math" panose="02040503050406030204" pitchFamily="18" charset="0"/>
                          </a:rPr>
                          <m:t>р</m:t>
                        </m:r>
                      </m:sub>
                    </m:sSub>
                    <m:r>
                      <a:rPr lang="ru-RU" sz="31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sz="3100" dirty="0"/>
                  <a:t> Отсюда исходя из экспериментальной величины массового расхода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100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ru-RU" sz="3100" b="0" i="1" smtClean="0">
                            <a:latin typeface="Cambria Math" panose="02040503050406030204" pitchFamily="18" charset="0"/>
                          </a:rPr>
                          <m:t>Э</m:t>
                        </m:r>
                      </m:sub>
                    </m:sSub>
                  </m:oMath>
                </a14:m>
                <a:r>
                  <a:rPr lang="ru-RU" sz="3100" dirty="0"/>
                  <a:t>  вычислим величину </a:t>
                </a:r>
                <a14:m>
                  <m:oMath xmlns:m="http://schemas.openxmlformats.org/officeDocument/2006/math">
                    <m:r>
                      <a:rPr lang="ru-RU" sz="31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ru-RU" sz="3100" dirty="0"/>
                  <a:t>. Зная величину </a:t>
                </a:r>
                <a14:m>
                  <m:oMath xmlns:m="http://schemas.openxmlformats.org/officeDocument/2006/math">
                    <m:r>
                      <a:rPr lang="ru-RU" sz="31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ru-RU" sz="3100" dirty="0"/>
                  <a:t> определим функцию давления </a:t>
                </a:r>
                <a14:m>
                  <m:oMath xmlns:m="http://schemas.openxmlformats.org/officeDocument/2006/math">
                    <m:r>
                      <a:rPr lang="en-US" sz="31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ru-RU" sz="31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1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ru-RU" sz="31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3100" dirty="0"/>
                  <a:t> из (6).</a:t>
                </a:r>
              </a:p>
              <a:p>
                <a:pPr marL="0" indent="0" algn="just">
                  <a:buNone/>
                </a:pPr>
                <a:r>
                  <a:rPr lang="ru-RU" sz="3000" dirty="0"/>
                  <a:t>      </a:t>
                </a:r>
                <a:r>
                  <a:rPr lang="ru-RU" sz="3100" dirty="0"/>
                  <a:t>В случае трубы с квадратным сечением можно проделать аналогичную процедуру. Но в этом случае аналитическое решение более громоздкое. </a:t>
                </a: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628800"/>
                <a:ext cx="8928992" cy="4896544"/>
              </a:xfrm>
              <a:blipFill>
                <a:blip r:embed="rId3"/>
                <a:stretch>
                  <a:fillRect l="-1503" r="-1503" b="-6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Скругленный прямоугольник 3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09171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08112"/>
          </a:xfrm>
        </p:spPr>
        <p:txBody>
          <a:bodyPr/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79561" y="796106"/>
                <a:ext cx="8928992" cy="526578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ru-RU" dirty="0">
                    <a:latin typeface="Cambria Math" panose="02040503050406030204" pitchFamily="18" charset="0"/>
                  </a:rPr>
                  <a:t>В этом случае зависимость для давления останется прежним</a:t>
                </a:r>
              </a:p>
              <a:p>
                <a:pPr marL="0" indent="0" algn="r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ru-RU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begChr m:val="["/>
                        <m:endChr m:val="]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</m:d>
                  </m:oMath>
                </a14:m>
                <a:r>
                  <a:rPr lang="ru-RU" i="1" dirty="0"/>
                  <a:t>,	</a:t>
                </a:r>
                <a:r>
                  <a:rPr lang="ru-RU" dirty="0"/>
                  <a:t>(9)</a:t>
                </a:r>
              </a:p>
              <a:p>
                <a:pPr marL="0" indent="0">
                  <a:buNone/>
                </a:pPr>
                <a:r>
                  <a:rPr lang="ru-RU" dirty="0"/>
                  <a:t>Уравнение для скорости будет иметь вид</a:t>
                </a:r>
              </a:p>
              <a:p>
                <a:pPr marL="0" indent="0" algn="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̃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𝛬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ru-RU" dirty="0"/>
                  <a:t>,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 panose="02040503050406030204" pitchFamily="18" charset="0"/>
                      </a:rPr>
                      <m:t>      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const</m:t>
                    </m:r>
                  </m:oMath>
                </a14:m>
                <a:r>
                  <a:rPr lang="ru-RU" dirty="0"/>
                  <a:t>,</a:t>
                </a:r>
                <a:r>
                  <a:rPr lang="en-US" dirty="0"/>
                  <a:t>  </a:t>
                </a:r>
                <a:r>
                  <a:rPr lang="ru-RU" dirty="0"/>
                  <a:t>(10)</a:t>
                </a:r>
                <a:endParaRPr lang="ru-RU" sz="3600" dirty="0"/>
              </a:p>
              <a:p>
                <a:pPr marL="0" indent="0">
                  <a:buNone/>
                </a:pPr>
                <a:r>
                  <a:rPr lang="ru-RU" dirty="0"/>
                  <a:t>Где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ru-R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dirty="0"/>
                  <a:t> 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</a:t>
                </a:r>
                <a:r>
                  <a:rPr lang="ru-RU" dirty="0"/>
                  <a:t>На следующих слайдах приведены решения при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ru-RU" dirty="0"/>
                  <a:t>=0 (искали в виде суммы сходящегося ряда).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561" y="796106"/>
                <a:ext cx="8928992" cy="5265787"/>
              </a:xfrm>
              <a:blipFill>
                <a:blip r:embed="rId2"/>
                <a:stretch>
                  <a:fillRect l="-1706" t="-1506" r="-1775" b="-12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410B351-94F6-B4D6-01D1-78556A82FDF5}"/>
              </a:ext>
            </a:extLst>
          </p:cNvPr>
          <p:cNvSpPr/>
          <p:nvPr/>
        </p:nvSpPr>
        <p:spPr>
          <a:xfrm>
            <a:off x="8607098" y="6531312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</a:t>
            </a:r>
            <a:r>
              <a:rPr lang="en-US" b="1" dirty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41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864096"/>
          </a:xfrm>
        </p:spPr>
        <p:txBody>
          <a:bodyPr/>
          <a:lstStyle/>
          <a:p>
            <a:r>
              <a:rPr lang="ru-RU" b="1" i="1" dirty="0">
                <a:cs typeface="Times New Roman" pitchFamily="18" charset="0"/>
              </a:rPr>
              <a:t>Результаты расчетов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77" y="2159429"/>
            <a:ext cx="4864311" cy="36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79512" y="692696"/>
                <a:ext cx="8784976" cy="14688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200" dirty="0"/>
                  <a:t>На рис. </a:t>
                </a:r>
                <a:r>
                  <a:rPr lang="en-US" sz="2200" dirty="0"/>
                  <a:t>4</a:t>
                </a:r>
                <a:r>
                  <a:rPr lang="ru-RU" sz="2200" dirty="0"/>
                  <a:t> приведена расчетная зависимость продольной компоненты скорости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ru-RU" sz="2200" dirty="0"/>
                  <a:t> сыпучего материала в трубе квадратного  сечения от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ru-RU" sz="2200" i="1" dirty="0">
                    <a:ea typeface="Cambria Math" panose="02040503050406030204" pitchFamily="18" charset="0"/>
                  </a:rPr>
                  <a:t> </a:t>
                </a:r>
                <a:r>
                  <a:rPr lang="en-US" sz="2200" dirty="0">
                    <a:ea typeface="Cambria Math" panose="02040503050406030204" pitchFamily="18" charset="0"/>
                  </a:rPr>
                  <a:t>[2]</a:t>
                </a:r>
                <a:r>
                  <a:rPr lang="ru-RU" sz="2200" i="1" dirty="0">
                    <a:ea typeface="Cambria Math" panose="02040503050406030204" pitchFamily="18" charset="0"/>
                  </a:rPr>
                  <a:t>. </a:t>
                </a:r>
                <a:r>
                  <a:rPr lang="ru-RU" sz="2200" dirty="0">
                    <a:ea typeface="Cambria Math" panose="02040503050406030204" pitchFamily="18" charset="0"/>
                  </a:rPr>
                  <a:t>Экспериментальная величина массового расхода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Э</m:t>
                        </m:r>
                      </m:sub>
                    </m:sSub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311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грамм/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ru-RU" sz="2200" dirty="0">
                    <a:ea typeface="Cambria Math" panose="02040503050406030204" pitchFamily="18" charset="0"/>
                  </a:rPr>
                  <a:t>. Значение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ru-RU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2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8. 5</m:t>
                    </m:r>
                    <m:sSup>
                      <m:sSup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ru-RU" sz="2200" dirty="0">
                    <a:ea typeface="Cambria Math" panose="02040503050406030204" pitchFamily="18" charset="0"/>
                  </a:rPr>
                  <a:t>.</a:t>
                </a:r>
                <a:endParaRPr lang="ru-RU" sz="22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92696"/>
                <a:ext cx="8784976" cy="1468800"/>
              </a:xfrm>
              <a:prstGeom prst="rect">
                <a:avLst/>
              </a:prstGeom>
              <a:blipFill>
                <a:blip r:embed="rId3"/>
                <a:stretch>
                  <a:fillRect l="-902" t="-2905" b="-6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339645" y="3133953"/>
            <a:ext cx="36724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Распределение </a:t>
            </a:r>
            <a:r>
              <a:rPr lang="ru-RU" sz="2200" dirty="0"/>
              <a:t>про</a:t>
            </a:r>
            <a:r>
              <a:rPr lang="en-US" sz="2200" dirty="0"/>
              <a:t>-</a:t>
            </a:r>
            <a:r>
              <a:rPr lang="ru-RU" sz="2200" dirty="0"/>
              <a:t>дольной компоненты скоро</a:t>
            </a:r>
            <a:r>
              <a:rPr lang="en-US" sz="2200" dirty="0"/>
              <a:t>-</a:t>
            </a:r>
            <a:r>
              <a:rPr lang="ru-RU" sz="2200" dirty="0" err="1"/>
              <a:t>сти</a:t>
            </a:r>
            <a:r>
              <a:rPr lang="ru-RU" sz="2200" dirty="0"/>
              <a:t> сыпучего материала в трубе квадратного  сечения.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80526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Cambria Math" panose="02040503050406030204" pitchFamily="18" charset="0"/>
              </a:rPr>
              <a:t>[2]</a:t>
            </a:r>
            <a:r>
              <a:rPr lang="ru-RU" dirty="0">
                <a:ea typeface="Cambria Math" panose="02040503050406030204" pitchFamily="18" charset="0"/>
              </a:rPr>
              <a:t>.</a:t>
            </a:r>
            <a:r>
              <a:rPr lang="en-US" dirty="0"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Рис. 3. </a:t>
            </a:r>
            <a:r>
              <a:rPr lang="ru-RU" dirty="0"/>
              <a:t>Садыков Н. Р, </a:t>
            </a:r>
            <a:r>
              <a:rPr lang="ru-RU" dirty="0" err="1"/>
              <a:t>Бартош</a:t>
            </a:r>
            <a:r>
              <a:rPr lang="ru-RU" dirty="0"/>
              <a:t> К. Е., Журавлев Е. А., Захаров М. А, Садыков Р. Н. СБОРНИК ТЕЗИСОВ </a:t>
            </a:r>
            <a:r>
              <a:rPr lang="en-US" dirty="0"/>
              <a:t>V</a:t>
            </a:r>
            <a:r>
              <a:rPr lang="ru-RU" dirty="0"/>
              <a:t> Молодежной научно-технической конференции ИССЛЕДОВАНИЯ. ТЕХНОЛОГИИ. РАЗВИТИЕ. 1-3 октября. 2024. </a:t>
            </a:r>
            <a:r>
              <a:rPr lang="ru-RU" dirty="0" err="1"/>
              <a:t>Снежинск</a:t>
            </a:r>
            <a:r>
              <a:rPr lang="ru-RU" dirty="0"/>
              <a:t>. С. 13.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730631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b="1" i="1" dirty="0">
                <a:cs typeface="Times New Roman" pitchFamily="18" charset="0"/>
              </a:rPr>
              <a:t>Результаты расчетов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908720"/>
                <a:ext cx="8928992" cy="3096344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sz="3400" dirty="0"/>
                  <a:t>      </a:t>
                </a:r>
                <a:r>
                  <a:rPr lang="ru-RU" sz="3400" dirty="0"/>
                  <a:t>На рис. </a:t>
                </a:r>
                <a:r>
                  <a:rPr lang="en-US" sz="3400" dirty="0"/>
                  <a:t>5</a:t>
                </a:r>
                <a:r>
                  <a:rPr lang="ru-RU" sz="3400" dirty="0"/>
                  <a:t> приведены результаты расчетов распределения давления по высоте</a:t>
                </a:r>
                <a:r>
                  <a:rPr lang="en-US" sz="3400" dirty="0"/>
                  <a:t> </a:t>
                </a:r>
                <a:r>
                  <a:rPr lang="ru-RU" sz="3400" dirty="0"/>
                  <a:t>от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ru-RU" sz="3400" i="1" dirty="0">
                    <a:ea typeface="Cambria Math" panose="02040503050406030204" pitchFamily="18" charset="0"/>
                  </a:rPr>
                  <a:t>. </a:t>
                </a:r>
                <a:r>
                  <a:rPr lang="ru-RU" sz="3400" dirty="0">
                    <a:ea typeface="Cambria Math" panose="02040503050406030204" pitchFamily="18" charset="0"/>
                  </a:rPr>
                  <a:t>Значениям</a:t>
                </a:r>
                <a:r>
                  <a:rPr lang="en-US" sz="3400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l-GR" sz="36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19 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;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28.5</m:t>
                    </m:r>
                    <m:r>
                      <m:rPr>
                        <m:nor/>
                      </m:rPr>
                      <a:rPr lang="en-U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и 36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ru-RU" sz="3400" dirty="0">
                    <a:ea typeface="Cambria Math" panose="02040503050406030204" pitchFamily="18" charset="0"/>
                  </a:rPr>
                  <a:t>соответствуют к</a:t>
                </a:r>
                <a:r>
                  <a:rPr lang="ru-RU" sz="3400" b="0" dirty="0">
                    <a:ea typeface="Cambria Math" panose="02040503050406030204" pitchFamily="18" charset="0"/>
                  </a:rPr>
                  <a:t>ривые 1, 2, 3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ru-RU" sz="3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3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sz="3400" dirty="0"/>
                  <a:t>. Этим же значениям </a:t>
                </a:r>
                <a:r>
                  <a:rPr lang="ru-RU" sz="3400" dirty="0">
                    <a:ea typeface="Cambria Math" panose="02040503050406030204" pitchFamily="18" charset="0"/>
                  </a:rPr>
                  <a:t>соответствуют штриховые кривые 1</a:t>
                </a:r>
                <a:r>
                  <a:rPr lang="en-US" sz="3400" dirty="0">
                    <a:ea typeface="Cambria Math" panose="02040503050406030204" pitchFamily="18" charset="0"/>
                  </a:rPr>
                  <a:t>a</a:t>
                </a:r>
                <a:r>
                  <a:rPr lang="ru-RU" sz="3400" dirty="0">
                    <a:ea typeface="Cambria Math" panose="02040503050406030204" pitchFamily="18" charset="0"/>
                  </a:rPr>
                  <a:t>, 2</a:t>
                </a:r>
                <a:r>
                  <a:rPr lang="en-US" sz="3400" dirty="0">
                    <a:ea typeface="Cambria Math" panose="02040503050406030204" pitchFamily="18" charset="0"/>
                  </a:rPr>
                  <a:t>a</a:t>
                </a:r>
                <a:r>
                  <a:rPr lang="ru-RU" sz="3400" dirty="0">
                    <a:ea typeface="Cambria Math" panose="02040503050406030204" pitchFamily="18" charset="0"/>
                  </a:rPr>
                  <a:t>, 3</a:t>
                </a:r>
                <a:r>
                  <a:rPr lang="en-US" sz="3400" dirty="0">
                    <a:ea typeface="Cambria Math" panose="02040503050406030204" pitchFamily="18" charset="0"/>
                  </a:rPr>
                  <a:t>a</a:t>
                </a:r>
                <a:r>
                  <a:rPr lang="ru-RU" sz="3400" dirty="0">
                    <a:ea typeface="Cambria Math" panose="02040503050406030204" pitchFamily="18" charset="0"/>
                  </a:rPr>
                  <a:t>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ru-RU" sz="3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3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3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/>
                  <a:t> кПа. П</a:t>
                </a:r>
                <a:r>
                  <a:rPr lang="ru-RU" dirty="0"/>
                  <a:t>ри больших расстояниях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ru-RU" dirty="0"/>
                  <a:t>&gt;&gt;1 от свобод-ной поверхности давление выходит на стационарное значение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стац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  <a:r>
                  <a:rPr lang="ru-RU" dirty="0"/>
                  <a:t>При</a:t>
                </a:r>
                <a:r>
                  <a:rPr lang="ru-RU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19 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28.5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и 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36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ru-RU" dirty="0"/>
                  <a:t> стационарные давления равны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стац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857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571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428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Па</m:t>
                    </m:r>
                  </m:oMath>
                </a14:m>
                <a:r>
                  <a:rPr lang="ru-RU" dirty="0"/>
                  <a:t>, соответственно.</a:t>
                </a:r>
                <a:endParaRPr lang="en-US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908720"/>
                <a:ext cx="8928992" cy="3096344"/>
              </a:xfrm>
              <a:blipFill>
                <a:blip r:embed="rId2"/>
                <a:stretch>
                  <a:fillRect l="-1230" t="-3937" r="-3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22">
            <a:extLst>
              <a:ext uri="{FF2B5EF4-FFF2-40B4-BE49-F238E27FC236}">
                <a16:creationId xmlns:a16="http://schemas.microsoft.com/office/drawing/2014/main" id="{412EEBD5-7D04-E7E4-343E-BED41ABE10CF}"/>
              </a:ext>
            </a:extLst>
          </p:cNvPr>
          <p:cNvSpPr txBox="1"/>
          <p:nvPr/>
        </p:nvSpPr>
        <p:spPr>
          <a:xfrm>
            <a:off x="2269203" y="6060232"/>
            <a:ext cx="4605594" cy="7977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spcAft>
                <a:spcPts val="800"/>
              </a:spcAft>
            </a:pPr>
            <a:r>
              <a:rPr lang="ru-RU" sz="2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Распределения давления по высоте от продольной координаты </a:t>
            </a:r>
            <a:r>
              <a:rPr lang="en-US" sz="22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ru-RU" sz="2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r>
              <a:rPr lang="ru-RU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1A367F-CF77-9C42-EEAE-7D060C6B9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90" y="3645024"/>
            <a:ext cx="3241819" cy="24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52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936104"/>
          </a:xfrm>
        </p:spPr>
        <p:txBody>
          <a:bodyPr>
            <a:normAutofit/>
          </a:bodyPr>
          <a:lstStyle/>
          <a:p>
            <a:r>
              <a:rPr lang="ru-RU" sz="5400" b="1" dirty="0"/>
              <a:t>Заключение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052736"/>
                <a:ext cx="8928992" cy="56166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dirty="0"/>
                  <a:t>     </a:t>
                </a:r>
                <a:r>
                  <a:rPr lang="ru-RU" sz="4100" b="1" dirty="0"/>
                  <a:t>Таким образом</a:t>
                </a:r>
                <a:r>
                  <a:rPr lang="en-US" sz="4100" b="1" dirty="0"/>
                  <a:t>:</a:t>
                </a:r>
                <a:r>
                  <a:rPr lang="ru-RU" sz="4100" b="1" dirty="0"/>
                  <a:t> </a:t>
                </a:r>
              </a:p>
              <a:p>
                <a:pPr marL="0" indent="0" algn="just">
                  <a:buNone/>
                </a:pPr>
                <a:r>
                  <a:rPr lang="ru-RU" sz="3400" dirty="0"/>
                  <a:t>1. Изготовлены экспериментальные установки, проведены расчеты и обработаны результаты движения сыпучего материалы в трубе квадратного и круглого сечения.</a:t>
                </a:r>
              </a:p>
              <a:p>
                <a:pPr marL="0" indent="0" algn="just">
                  <a:buNone/>
                </a:pPr>
                <a:r>
                  <a:rPr lang="ru-RU" sz="3400" dirty="0"/>
                  <a:t>2. Экспериментально доказано, что давление по высоте выходит на стационарное значение </a:t>
                </a:r>
                <a14:m>
                  <m:oMath xmlns:m="http://schemas.openxmlformats.org/officeDocument/2006/math">
                    <m:r>
                      <a:rPr lang="ru-RU" sz="3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3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3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l-GR" sz="3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lang="ru-RU" sz="3400" dirty="0"/>
                  <a:t>, в результате чего величина массового расхода </a:t>
                </a:r>
                <a14:m>
                  <m:oMath xmlns:m="http://schemas.openxmlformats.org/officeDocument/2006/math">
                    <m:r>
                      <a:rPr lang="ru-RU" sz="3400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ru-RU" sz="3400" dirty="0"/>
                  <a:t> песка практически не зависит от высоты столба.</a:t>
                </a:r>
                <a:endParaRPr lang="en-US" sz="3400" dirty="0"/>
              </a:p>
              <a:p>
                <a:pPr marL="0" indent="0" algn="just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052736"/>
                <a:ext cx="8928992" cy="5616624"/>
              </a:xfrm>
              <a:blipFill>
                <a:blip r:embed="rId2"/>
                <a:stretch>
                  <a:fillRect l="-1913" t="-1954" r="-1981" b="-33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Скругленный прямоугольник 3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696429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108504" cy="61296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Заключение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74544" y="711580"/>
                <a:ext cx="8928992" cy="593976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ru-RU" sz="2500" dirty="0"/>
                  <a:t>3</a:t>
                </a:r>
                <a:r>
                  <a:rPr lang="en-US" sz="2500" dirty="0"/>
                  <a:t>. </a:t>
                </a:r>
                <a:r>
                  <a:rPr lang="ru-RU" sz="2700" dirty="0">
                    <a:solidFill>
                      <a:schemeClr val="tx1"/>
                    </a:solidFill>
                  </a:rPr>
                  <a:t>Полученные экспериментальные результаты объясняются исходя из </a:t>
                </a:r>
                <a:r>
                  <a:rPr lang="en-US" sz="2700" dirty="0" err="1">
                    <a:solidFill>
                      <a:schemeClr val="tx1"/>
                    </a:solidFill>
                  </a:rPr>
                  <a:t>гидродинамическ</a:t>
                </a:r>
                <a:r>
                  <a:rPr lang="ru-RU" sz="2700" dirty="0">
                    <a:solidFill>
                      <a:schemeClr val="tx1"/>
                    </a:solidFill>
                  </a:rPr>
                  <a:t>ой модели движения частиц в вертикальной трубе квадратного и круглого сечени</a:t>
                </a:r>
                <a:r>
                  <a:rPr lang="ru-RU" sz="2700" dirty="0"/>
                  <a:t>я</a:t>
                </a:r>
                <a:r>
                  <a:rPr lang="ru-RU" sz="2700" dirty="0">
                    <a:solidFill>
                      <a:schemeClr val="tx1"/>
                    </a:solidFill>
                  </a:rPr>
                  <a:t>. Вязкость пропорциональна давлению </a:t>
                </a:r>
                <a14:m>
                  <m:oMath xmlns:m="http://schemas.openxmlformats.org/officeDocument/2006/math">
                    <m:r>
                      <a:rPr lang="el-GR" sz="2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𝐾𝑝</m:t>
                    </m:r>
                  </m:oMath>
                </a14:m>
                <a:r>
                  <a:rPr lang="ru-RU" sz="2700" dirty="0">
                    <a:solidFill>
                      <a:schemeClr val="tx1"/>
                    </a:solidFill>
                  </a:rPr>
                  <a:t>, а тензор вязких напряжений имеет вид</a:t>
                </a:r>
                <a:endParaRPr lang="en-US" sz="2700" dirty="0">
                  <a:solidFill>
                    <a:schemeClr val="tx1"/>
                  </a:solidFill>
                </a:endParaRPr>
              </a:p>
              <a:p>
                <a:pPr marL="0" indent="0" algn="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700" b="0" i="0" smtClean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  <m:sup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7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700" i="1">
                        <a:latin typeface="Cambria Math" panose="02040503050406030204" pitchFamily="18" charset="0"/>
                      </a:rPr>
                      <m:t>𝐾𝑝</m:t>
                    </m:r>
                    <m:d>
                      <m:d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7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7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7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</m:sSub>
                          </m:den>
                        </m:f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7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7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7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den>
                        </m:f>
                        <m:r>
                          <a:rPr lang="en-US" sz="2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lang="en-US" sz="2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7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ij</m:t>
                            </m:r>
                          </m:sub>
                        </m:sSub>
                        <m:r>
                          <a:rPr lang="en-US" sz="2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𝑑𝑖𝑣</m:t>
                        </m:r>
                        <m:r>
                          <a:rPr lang="en-US" sz="2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𝝊</m:t>
                        </m:r>
                      </m:e>
                    </m:d>
                    <m:r>
                      <a:rPr lang="en-US" sz="27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700" dirty="0"/>
                  <a:t>	</a:t>
                </a:r>
                <a:r>
                  <a:rPr lang="ru-RU" sz="2700" dirty="0"/>
                  <a:t>	</a:t>
                </a:r>
                <a:r>
                  <a:rPr lang="en-US" sz="2700" dirty="0"/>
                  <a:t>(1</a:t>
                </a:r>
                <a:r>
                  <a:rPr lang="ru-RU" sz="2700" dirty="0"/>
                  <a:t>1</a:t>
                </a:r>
                <a:r>
                  <a:rPr lang="en-US" sz="2700" dirty="0"/>
                  <a:t>)</a:t>
                </a:r>
                <a:endParaRPr lang="ru-RU" sz="2700" dirty="0"/>
              </a:p>
              <a:p>
                <a:pPr marL="0" indent="0" algn="just">
                  <a:buNone/>
                </a:pPr>
                <a:r>
                  <a:rPr lang="ru-RU" sz="2700" dirty="0"/>
                  <a:t>Тензор напряжений зависит также от тензора деформации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700" b="0" i="0" smtClean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en-US" sz="27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7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ru-RU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7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700" dirty="0"/>
                  <a:t>/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ru-RU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700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ru-RU" sz="2700" dirty="0"/>
                  <a:t>. </a:t>
                </a:r>
              </a:p>
              <a:p>
                <a:pPr marL="0" indent="0" algn="just">
                  <a:buNone/>
                </a:pPr>
                <a:r>
                  <a:rPr lang="ru-RU" sz="2700" dirty="0"/>
                  <a:t>4. Параметры, определяющие вертикальную скорость и давление, можно экспериментально определить из задачи движения СМ по наклонной плоскости. Для этого нужно создать экспериментальную установку. 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44" y="711580"/>
                <a:ext cx="8928992" cy="5939764"/>
              </a:xfrm>
              <a:blipFill>
                <a:blip r:embed="rId2"/>
                <a:stretch>
                  <a:fillRect l="-1297" t="-924" r="-1297" b="-7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Скругленный прямоугольник 5"/>
          <p:cNvSpPr/>
          <p:nvPr/>
        </p:nvSpPr>
        <p:spPr>
          <a:xfrm>
            <a:off x="8601456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579227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/>
              <a:t>БЛАГОДАРИМ ЗА ВНИМАНИЕ</a:t>
            </a:r>
          </a:p>
          <a:p>
            <a:pPr marL="0" indent="0" algn="ctr">
              <a:buNone/>
            </a:pPr>
            <a:endParaRPr lang="ru-RU" sz="8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76456" y="644404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1</a:t>
            </a:r>
            <a:r>
              <a:rPr lang="ru-RU" b="1" dirty="0"/>
              <a:t>5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2054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08112"/>
          </a:xfrm>
        </p:spPr>
        <p:txBody>
          <a:bodyPr>
            <a:normAutofit/>
          </a:bodyPr>
          <a:lstStyle/>
          <a:p>
            <a:r>
              <a:rPr lang="ru-RU" sz="5400" b="1" i="1" dirty="0"/>
              <a:t>Актуальность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300" dirty="0"/>
              <a:t>1. Используют движение СМ в песочных часах.</a:t>
            </a:r>
          </a:p>
          <a:p>
            <a:pPr marL="0" indent="0">
              <a:buNone/>
            </a:pPr>
            <a:r>
              <a:rPr lang="ru-RU" sz="3300" dirty="0"/>
              <a:t>2. Используют при расфасовке зерна, </a:t>
            </a:r>
            <a:r>
              <a:rPr lang="ru-RU" sz="3400" dirty="0" err="1"/>
              <a:t>карто-феля</a:t>
            </a:r>
            <a:r>
              <a:rPr lang="ru-RU" sz="3300" dirty="0"/>
              <a:t>, щебенки, песка и т.д.</a:t>
            </a:r>
          </a:p>
          <a:p>
            <a:pPr marL="0" indent="0">
              <a:buNone/>
            </a:pPr>
            <a:r>
              <a:rPr lang="ru-RU" sz="3300" dirty="0"/>
              <a:t>3. При транспортировке растворов по гибким трубам.</a:t>
            </a:r>
          </a:p>
          <a:p>
            <a:pPr marL="0" indent="0">
              <a:buNone/>
            </a:pPr>
            <a:r>
              <a:rPr lang="ru-RU" sz="3300" dirty="0"/>
              <a:t>4. Возникновение и движения снежных лавин, оползней.</a:t>
            </a:r>
          </a:p>
          <a:p>
            <a:pPr marL="0" indent="0">
              <a:buNone/>
            </a:pPr>
            <a:r>
              <a:rPr lang="ru-RU" sz="3300" dirty="0"/>
              <a:t>5. В сепараторах при разделении фракций СМ.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611512" y="6583477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0706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Autofit/>
          </a:bodyPr>
          <a:lstStyle/>
          <a:p>
            <a:r>
              <a:rPr lang="ru-RU" sz="5400" b="1" i="1" dirty="0">
                <a:cs typeface="Times New Roman" pitchFamily="18" charset="0"/>
              </a:rPr>
              <a:t>Цель работы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99872" y="764704"/>
                <a:ext cx="8964944" cy="6012640"/>
              </a:xfrm>
            </p:spPr>
            <p:txBody>
              <a:bodyPr>
                <a:noAutofit/>
              </a:bodyPr>
              <a:lstStyle/>
              <a:p>
                <a:pPr marL="514350" indent="-514350" algn="just">
                  <a:buAutoNum type="arabicPeriod"/>
                </a:pPr>
                <a:r>
                  <a:rPr lang="ru-RU" sz="2400" dirty="0"/>
                  <a:t>Исходя из условия зависимости вязкости от давления при гидродинамическом движении сыпучего материала (СМ) проведены расчетно-теоретические исследования для определения зависимости скорости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ru-RU" sz="2400" dirty="0"/>
                  <a:t> от поперечной координаты и давления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ru-RU" sz="2400" dirty="0"/>
                  <a:t> от вертикальной координаты в трубах квадратного и круглого сечений. </a:t>
                </a:r>
              </a:p>
              <a:p>
                <a:pPr marL="514350" indent="-514350" algn="just">
                  <a:buAutoNum type="arabicPeriod"/>
                </a:pPr>
                <a:r>
                  <a:rPr lang="ru-RU" sz="2400" dirty="0"/>
                  <a:t>Были проведены эксперименты, подтверждающие теоретические результаты. Для определения первой постоянной интегрирования экспериментально определялся массовый расход в трубах на различных высотах свободной поверхности. </a:t>
                </a:r>
              </a:p>
              <a:p>
                <a:pPr marL="514350" indent="-514350" algn="just">
                  <a:buAutoNum type="arabicPeriod"/>
                </a:pPr>
                <a:r>
                  <a:rPr lang="ru-RU" sz="2400" dirty="0"/>
                  <a:t>Теоретически показано, что для определения второй постоянной интегрирования, нужно создать экспериментальную установку для определения массового расхода при стационарном движении СМ по наклонной плоскости. 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872" y="764704"/>
                <a:ext cx="8964944" cy="6012640"/>
              </a:xfrm>
              <a:blipFill>
                <a:blip r:embed="rId2"/>
                <a:stretch>
                  <a:fillRect l="-1088" t="-912" r="-1088" b="-35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Скругленный прямоугольник 4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626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268760"/>
          </a:xfrm>
        </p:spPr>
        <p:txBody>
          <a:bodyPr>
            <a:noAutofit/>
          </a:bodyPr>
          <a:lstStyle/>
          <a:p>
            <a:r>
              <a:rPr lang="ru-RU" sz="3400" b="1" i="1" dirty="0">
                <a:cs typeface="Times New Roman" pitchFamily="18" charset="0"/>
              </a:rPr>
              <a:t>Движение сыпучего материала в вертикальной бесконечно  длинной  трубе</a:t>
            </a:r>
            <a:endParaRPr lang="ru-RU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2244" y="4631115"/>
                <a:ext cx="9079512" cy="2226885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 algn="just">
                  <a:lnSpc>
                    <a:spcPct val="120000"/>
                  </a:lnSpc>
                  <a:buNone/>
                </a:pPr>
                <a:r>
                  <a:rPr lang="ru-RU" sz="7200" b="1" dirty="0"/>
                  <a:t>На внутренней границе трубы </a:t>
                </a:r>
                <a:r>
                  <a:rPr lang="ru-RU" sz="7200" dirty="0"/>
                  <a:t>для</a:t>
                </a:r>
                <a:r>
                  <a:rPr lang="en-US" sz="7200" b="1" dirty="0"/>
                  <a:t> </a:t>
                </a:r>
                <a:r>
                  <a:rPr lang="ru-RU" sz="7200" dirty="0"/>
                  <a:t>скорости выполняется первое краевое условие</a:t>
                </a:r>
                <a:r>
                  <a:rPr lang="en-US" sz="7200" dirty="0"/>
                  <a:t> :</a:t>
                </a:r>
              </a:p>
              <a:p>
                <a:pPr marL="0" indent="0" algn="just">
                  <a:lnSpc>
                    <a:spcPct val="120000"/>
                  </a:lnSpc>
                  <a:buNone/>
                </a:pPr>
                <a:r>
                  <a:rPr lang="ru-RU" sz="7200" dirty="0"/>
                  <a:t>Квадратного сечения: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7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7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7200" b="0" i="1" smtClean="0">
                            <a:latin typeface="Cambria Math" panose="02040503050406030204" pitchFamily="18" charset="0"/>
                          </a:rPr>
                          <m:t>=±</m:t>
                        </m:r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/2,</m:t>
                        </m:r>
                        <m:r>
                          <a:rPr lang="en-US" sz="7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ru-RU" sz="7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sz="7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7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7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7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=±</m:t>
                        </m:r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/2</m:t>
                        </m:r>
                      </m:e>
                    </m:d>
                    <m:r>
                      <a:rPr lang="ru-RU" sz="7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sz="7200" dirty="0"/>
                  <a:t>, где </a:t>
                </a:r>
                <a14:m>
                  <m:oMath xmlns:m="http://schemas.openxmlformats.org/officeDocument/2006/math">
                    <m:r>
                      <a:rPr lang="en-US" sz="7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7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7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7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sz="7200" b="1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ru-RU" sz="7200" b="1" dirty="0"/>
              </a:p>
              <a:p>
                <a:pPr marL="0" indent="0" algn="just">
                  <a:lnSpc>
                    <a:spcPct val="120000"/>
                  </a:lnSpc>
                  <a:buNone/>
                </a:pPr>
                <a:r>
                  <a:rPr lang="en-US" sz="7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72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7200" i="1">
                        <a:latin typeface="Cambria Math" panose="02040503050406030204" pitchFamily="18" charset="0"/>
                      </a:rPr>
                      <m:t>/2≤</m:t>
                    </m:r>
                    <m:r>
                      <a:rPr lang="en-US" sz="7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7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72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7200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ru-RU" sz="7200" b="1" i="1" dirty="0"/>
              </a:p>
              <a:p>
                <a:pPr marL="0" indent="0" algn="just">
                  <a:lnSpc>
                    <a:spcPct val="120000"/>
                  </a:lnSpc>
                  <a:buNone/>
                </a:pPr>
                <a:r>
                  <a:rPr lang="ru-RU" sz="7200" dirty="0"/>
                  <a:t>Круглого сечения: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7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ru-RU" sz="7200" i="1">
                        <a:latin typeface="Cambria Math" panose="02040503050406030204" pitchFamily="18" charset="0"/>
                      </a:rPr>
                      <m:t>=0</m:t>
                    </m:r>
                    <m:sSub>
                      <m:sSub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7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72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ru-RU" sz="72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ru-RU" sz="7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7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7200" i="1">
                                    <a:latin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a:rPr lang="en-US" sz="7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72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ru-RU" sz="7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7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  <m:sub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sz="7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72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7200" dirty="0"/>
                  <a:t>, </a:t>
                </a:r>
                <a:endParaRPr lang="ru-RU" sz="7200" i="1" dirty="0">
                  <a:latin typeface="Cambria Math" panose="02040503050406030204" pitchFamily="18" charset="0"/>
                </a:endParaRPr>
              </a:p>
              <a:p>
                <a:pPr marL="0" indent="0" algn="just">
                  <a:lnSpc>
                    <a:spcPct val="120000"/>
                  </a:lnSpc>
                  <a:buNone/>
                </a:pPr>
                <a:r>
                  <a:rPr lang="ru-RU" sz="7200" dirty="0"/>
                  <a:t>Для этого к внутренней</a:t>
                </a:r>
                <a:r>
                  <a:rPr lang="en-US" sz="7200" dirty="0"/>
                  <a:t> </a:t>
                </a:r>
                <a:r>
                  <a:rPr lang="ru-RU" sz="7200" dirty="0"/>
                  <a:t>стенке трубы была приклеена наждачная бумага.</a:t>
                </a:r>
                <a:r>
                  <a:rPr lang="en-US" sz="7200" b="1" dirty="0"/>
                  <a:t> </a:t>
                </a:r>
                <a:r>
                  <a:rPr lang="ru-RU" sz="7200" dirty="0"/>
                  <a:t>В работе будем считать, что вязкость </a:t>
                </a:r>
                <a14:m>
                  <m:oMath xmlns:m="http://schemas.openxmlformats.org/officeDocument/2006/math">
                    <m:r>
                      <a:rPr lang="el-GR" sz="72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ru-RU" sz="7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7200" b="0" i="1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7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7200" i="1"/>
                      <m:t>p</m:t>
                    </m:r>
                    <m:r>
                      <m:rPr>
                        <m:nor/>
                      </m:rPr>
                      <a:rPr lang="ru-RU" sz="7200"/>
                      <m:t>(</m:t>
                    </m:r>
                    <m:r>
                      <m:rPr>
                        <m:nor/>
                      </m:rPr>
                      <a:rPr lang="en-US" sz="7200" i="1"/>
                      <m:t>z</m:t>
                    </m:r>
                    <m:r>
                      <m:rPr>
                        <m:nor/>
                      </m:rPr>
                      <a:rPr lang="ru-RU" sz="7200"/>
                      <m:t>)</m:t>
                    </m:r>
                    <m:r>
                      <m:rPr>
                        <m:nor/>
                      </m:rPr>
                      <a:rPr lang="ru-RU" sz="7200" b="0" i="0" smtClean="0"/>
                      <m:t>,</m:t>
                    </m:r>
                    <m:r>
                      <m:rPr>
                        <m:nor/>
                      </m:rPr>
                      <a:rPr lang="ru-RU" sz="7200" b="0" i="1" smtClean="0"/>
                      <m:t> </m:t>
                    </m:r>
                    <m:r>
                      <m:rPr>
                        <m:nor/>
                      </m:rPr>
                      <a:rPr lang="en-US" sz="7200" i="1"/>
                      <m:t>p</m:t>
                    </m:r>
                    <m:r>
                      <a:rPr lang="ru-RU" sz="72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7200" dirty="0"/>
                  <a:t> давление,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7200" i="1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ru-RU" sz="7200" dirty="0"/>
                  <a:t>=</a:t>
                </a:r>
                <a:r>
                  <a:rPr lang="en-US" sz="7200" dirty="0" err="1"/>
                  <a:t>const</a:t>
                </a:r>
                <a:r>
                  <a:rPr lang="ru-RU" sz="7200" dirty="0"/>
                  <a:t>. </a:t>
                </a:r>
                <a:r>
                  <a:rPr lang="ru-RU" sz="11200" dirty="0"/>
                  <a:t>	</a:t>
                </a:r>
                <a:endParaRPr lang="en-US" sz="11200" dirty="0"/>
              </a:p>
              <a:p>
                <a:pPr marL="0" indent="0" algn="just">
                  <a:buNone/>
                </a:pPr>
                <a:endParaRPr lang="ru-RU" sz="6000" dirty="0"/>
              </a:p>
              <a:p>
                <a:pPr marL="0" indent="0">
                  <a:buNone/>
                </a:pPr>
                <a:endParaRPr lang="ru-RU" sz="4000" dirty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244" y="4631115"/>
                <a:ext cx="9079512" cy="2226885"/>
              </a:xfrm>
              <a:blipFill rotWithShape="0">
                <a:blip r:embed="rId2"/>
                <a:stretch>
                  <a:fillRect l="-537" t="-1644" r="-537" b="-41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Скругленный прямоугольник 5"/>
          <p:cNvSpPr/>
          <p:nvPr/>
        </p:nvSpPr>
        <p:spPr>
          <a:xfrm>
            <a:off x="8611512" y="6583477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68760"/>
            <a:ext cx="3417104" cy="3270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2C6135-1332-F525-5A1C-06B8AA5FF2CB}"/>
              </a:ext>
            </a:extLst>
          </p:cNvPr>
          <p:cNvSpPr txBox="1"/>
          <p:nvPr/>
        </p:nvSpPr>
        <p:spPr>
          <a:xfrm>
            <a:off x="1338704" y="4261783"/>
            <a:ext cx="7272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Рис. 1. Схема течения </a:t>
            </a:r>
            <a:r>
              <a:rPr lang="ru-RU" sz="1800" dirty="0"/>
              <a:t>песка в трубах квадратного и круглого сечения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641780-713E-5B9B-73C2-0856028A786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84" y="1394376"/>
            <a:ext cx="3061428" cy="2867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0805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9502"/>
            <a:ext cx="8229600" cy="965242"/>
          </a:xfrm>
        </p:spPr>
        <p:txBody>
          <a:bodyPr/>
          <a:lstStyle/>
          <a:p>
            <a:r>
              <a:rPr lang="ru-RU" b="1" i="1" dirty="0"/>
              <a:t>Экспериментальная установка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44824"/>
                <a:ext cx="9011344" cy="4896544"/>
              </a:xfrm>
            </p:spPr>
            <p:txBody>
              <a:bodyPr>
                <a:normAutofit fontScale="85000" lnSpcReduction="20000"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ru-RU" dirty="0"/>
              </a:p>
              <a:p>
                <a:endParaRPr lang="ru-RU" dirty="0"/>
              </a:p>
              <a:p>
                <a:pPr marL="0" indent="0">
                  <a:buNone/>
                </a:pPr>
                <a:r>
                  <a:rPr lang="ru-RU" dirty="0"/>
                  <a:t>Рис. </a:t>
                </a:r>
                <a:r>
                  <a:rPr lang="en-US" dirty="0"/>
                  <a:t>2</a:t>
                </a:r>
                <a:r>
                  <a:rPr lang="ru-RU" dirty="0"/>
                  <a:t>. Высота трубы –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=2м</m:t>
                    </m:r>
                    <m:r>
                      <a:rPr lang="ru-RU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 сторона квадратного основания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</m:t>
                    </m:r>
                    <m:r>
                      <a:rPr lang="ru-RU">
                        <a:latin typeface="Cambria Math" panose="02040503050406030204" pitchFamily="18" charset="0"/>
                      </a:rPr>
                      <m:t>м</m:t>
                    </m:r>
                  </m:oMath>
                </a14:m>
                <a:r>
                  <a:rPr lang="ru-RU" dirty="0"/>
                  <a:t>, радиус круглого сечения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см</m:t>
                    </m:r>
                  </m:oMath>
                </a14:m>
                <a:r>
                  <a:rPr lang="ru-RU" dirty="0"/>
                  <a:t>. 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44824"/>
                <a:ext cx="9011344" cy="4896544"/>
              </a:xfrm>
              <a:blipFill>
                <a:blip r:embed="rId6"/>
                <a:stretch>
                  <a:fillRect l="-1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video_2024-09-26_14-34-40">
            <a:hlinkClick r:id="" action="ppaction://media"/>
            <a:extLst>
              <a:ext uri="{FF2B5EF4-FFF2-40B4-BE49-F238E27FC236}">
                <a16:creationId xmlns:a16="http://schemas.microsoft.com/office/drawing/2014/main" id="{9D93981F-5932-41DB-BD0F-9804B97D98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66" end="10613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1294543" y="419581"/>
            <a:ext cx="3080368" cy="547514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611512" y="6583477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7" name="video">
            <a:hlinkClick r:id="" action="ppaction://media"/>
            <a:extLst>
              <a:ext uri="{FF2B5EF4-FFF2-40B4-BE49-F238E27FC236}">
                <a16:creationId xmlns:a16="http://schemas.microsoft.com/office/drawing/2014/main" id="{038DDCD7-E0B9-E13F-F237-57FF0B0F882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363" y="1616968"/>
            <a:ext cx="3292482" cy="3080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47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8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Объект 4">
                <a:extLst>
                  <a:ext uri="{FF2B5EF4-FFF2-40B4-BE49-F238E27FC236}">
                    <a16:creationId xmlns:a16="http://schemas.microsoft.com/office/drawing/2014/main" id="{D24EEB8F-84A9-512F-DA5C-6F20C77C812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48191244"/>
                  </p:ext>
                </p:extLst>
              </p:nvPr>
            </p:nvGraphicFramePr>
            <p:xfrm>
              <a:off x="4735698" y="3717032"/>
              <a:ext cx="4198205" cy="257754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839641">
                      <a:extLst>
                        <a:ext uri="{9D8B030D-6E8A-4147-A177-3AD203B41FA5}">
                          <a16:colId xmlns:a16="http://schemas.microsoft.com/office/drawing/2014/main" val="366523497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2152139094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2433475036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3208340794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778966690"/>
                        </a:ext>
                      </a:extLst>
                    </a:gridCol>
                  </a:tblGrid>
                  <a:tr h="51551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dirty="0"/>
                            <a:t>N</a:t>
                          </a:r>
                          <a:r>
                            <a:rPr lang="ru-RU" sz="2000" dirty="0"/>
                            <a:t> 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sz="2000" b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u="none" strike="noStrike" dirty="0">
                              <a:effectLst/>
                            </a:rPr>
                            <a:t>, c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sz="2000" b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000" u="none" strike="noStrike" dirty="0">
                              <a:effectLst/>
                            </a:rPr>
                            <a:t>с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sz="2000" b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000" u="none" strike="noStrike" dirty="0">
                              <a:effectLst/>
                            </a:rPr>
                            <a:t>с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sz="2000" b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000" u="none" strike="noStrike" dirty="0">
                              <a:effectLst/>
                            </a:rPr>
                            <a:t>с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80762078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15.4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16.5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16.0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47941103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2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16.2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16.8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17.1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55163344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3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17.3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17.4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17.6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17.7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27972239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2000" smtClean="0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ru-RU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b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20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 c 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16.3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16.9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16.9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16.9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555099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Объект 4">
                <a:extLst>
                  <a:ext uri="{FF2B5EF4-FFF2-40B4-BE49-F238E27FC236}">
                    <a16:creationId xmlns:a16="http://schemas.microsoft.com/office/drawing/2014/main" id="{D24EEB8F-84A9-512F-DA5C-6F20C77C812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48191244"/>
                  </p:ext>
                </p:extLst>
              </p:nvPr>
            </p:nvGraphicFramePr>
            <p:xfrm>
              <a:off x="4735698" y="3717032"/>
              <a:ext cx="4198205" cy="257754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839641">
                      <a:extLst>
                        <a:ext uri="{9D8B030D-6E8A-4147-A177-3AD203B41FA5}">
                          <a16:colId xmlns:a16="http://schemas.microsoft.com/office/drawing/2014/main" val="366523497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2152139094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2433475036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3208340794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778966690"/>
                        </a:ext>
                      </a:extLst>
                    </a:gridCol>
                  </a:tblGrid>
                  <a:tr h="51551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dirty="0"/>
                            <a:t>N</a:t>
                          </a:r>
                          <a:r>
                            <a:rPr lang="ru-RU" sz="2000" dirty="0"/>
                            <a:t> 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725" t="-1176" r="-301449" b="-42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0725" t="-1176" r="-201449" b="-42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00725" t="-1176" r="-101449" b="-42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00725" t="-1176" r="-1449" b="-4282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762078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15.4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16.5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16.0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47941103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2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16.2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16.8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17.1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16.9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55163344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3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17.3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17.4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17.6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</a:rPr>
                            <a:t>17.7</a:t>
                          </a: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27972239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25" t="-400000" r="-401449" b="-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16.3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16.9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16.9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16.9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555099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Экспериментальные данные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Объект 4">
                <a:extLst>
                  <a:ext uri="{FF2B5EF4-FFF2-40B4-BE49-F238E27FC236}">
                    <a16:creationId xmlns:a16="http://schemas.microsoft.com/office/drawing/2014/main" id="{19016177-A17D-D389-341F-686F88012CE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55827030"/>
                  </p:ext>
                </p:extLst>
              </p:nvPr>
            </p:nvGraphicFramePr>
            <p:xfrm>
              <a:off x="210097" y="3717741"/>
              <a:ext cx="4198205" cy="257754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839641">
                      <a:extLst>
                        <a:ext uri="{9D8B030D-6E8A-4147-A177-3AD203B41FA5}">
                          <a16:colId xmlns:a16="http://schemas.microsoft.com/office/drawing/2014/main" val="366523497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2152139094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2433475036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3208340794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778966690"/>
                        </a:ext>
                      </a:extLst>
                    </a:gridCol>
                  </a:tblGrid>
                  <a:tr h="51551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dirty="0"/>
                            <a:t>N</a:t>
                          </a:r>
                          <a:r>
                            <a:rPr lang="ru-RU" sz="2000" dirty="0"/>
                            <a:t> 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u="none" strike="noStrike" dirty="0">
                              <a:effectLst/>
                            </a:rPr>
                            <a:t>, c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000" u="none" strike="noStrike" dirty="0">
                              <a:effectLst/>
                            </a:rPr>
                            <a:t>с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000" u="none" strike="noStrike" dirty="0">
                              <a:effectLst/>
                            </a:rPr>
                            <a:t>с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000" u="none" strike="noStrike" dirty="0">
                              <a:effectLst/>
                            </a:rPr>
                            <a:t>с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80762078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18,7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17,3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18,6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47941103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2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18,7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18,5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18,7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18,6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55163344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3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19,0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18,3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19,0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19,2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27972239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ru-RU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, c 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18,8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18,4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19,1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555099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Объект 4">
                <a:extLst>
                  <a:ext uri="{FF2B5EF4-FFF2-40B4-BE49-F238E27FC236}">
                    <a16:creationId xmlns:a16="http://schemas.microsoft.com/office/drawing/2014/main" id="{19016177-A17D-D389-341F-686F88012CE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55827030"/>
                  </p:ext>
                </p:extLst>
              </p:nvPr>
            </p:nvGraphicFramePr>
            <p:xfrm>
              <a:off x="210097" y="3717741"/>
              <a:ext cx="4198205" cy="257754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839641">
                      <a:extLst>
                        <a:ext uri="{9D8B030D-6E8A-4147-A177-3AD203B41FA5}">
                          <a16:colId xmlns:a16="http://schemas.microsoft.com/office/drawing/2014/main" val="366523497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2152139094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2433475036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3208340794"/>
                        </a:ext>
                      </a:extLst>
                    </a:gridCol>
                    <a:gridCol w="839641">
                      <a:extLst>
                        <a:ext uri="{9D8B030D-6E8A-4147-A177-3AD203B41FA5}">
                          <a16:colId xmlns:a16="http://schemas.microsoft.com/office/drawing/2014/main" val="778966690"/>
                        </a:ext>
                      </a:extLst>
                    </a:gridCol>
                  </a:tblGrid>
                  <a:tr h="51551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dirty="0"/>
                            <a:t>N</a:t>
                          </a:r>
                          <a:r>
                            <a:rPr lang="ru-RU" sz="2000" dirty="0"/>
                            <a:t> 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725" t="-1176" r="-301449" b="-42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725" t="-1176" r="-201449" b="-42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25" t="-1176" r="-101449" b="-42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0725" t="-1176" r="-1449" b="-4282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762078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18,7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17,3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18,6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47941103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2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18,7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18,5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18,7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18,6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55163344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3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19,0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18,3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19,0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19,2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27972239"/>
                      </a:ext>
                    </a:extLst>
                  </a:tr>
                  <a:tr h="51550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25" t="-400000" r="-401449" b="-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18,8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18,4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000" u="none" strike="noStrike" dirty="0">
                              <a:effectLst/>
                            </a:rPr>
                            <a:t>19,1</a:t>
                          </a:r>
                          <a:endParaRPr lang="ru-RU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555099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E1C2B5-CF72-2BDD-FBF9-B753D6F35904}"/>
                  </a:ext>
                </a:extLst>
              </p:cNvPr>
              <p:cNvSpPr txBox="1"/>
              <p:nvPr/>
            </p:nvSpPr>
            <p:spPr>
              <a:xfrm>
                <a:off x="457080" y="660759"/>
                <a:ext cx="8111752" cy="3662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/>
                  <a:t>     </a:t>
                </a:r>
                <a:r>
                  <a:rPr lang="ru-RU" sz="2400" dirty="0"/>
                  <a:t>В таблице 1 и 2 для серии трех независимых экспериментов  </a:t>
                </a:r>
                <a:r>
                  <a:rPr lang="en-US" sz="2400" dirty="0"/>
                  <a:t>N = 1, 2, 3</a:t>
                </a:r>
                <a:r>
                  <a:rPr lang="ru-RU" sz="2400" dirty="0"/>
                  <a:t> представлены результаты времени</a:t>
                </a:r>
                <a:r>
                  <a:rPr lang="en-US" sz="2400" dirty="0"/>
                  <a:t> </a:t>
                </a:r>
                <a:r>
                  <a:rPr lang="ru-RU" sz="2400" dirty="0"/>
                  <a:t>прохождения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400" dirty="0"/>
                  <a:t> различных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ru-RU" sz="2400" dirty="0"/>
                  <a:t>участков столба высотой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ru-RU" sz="2400" i="1">
                        <a:latin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400" dirty="0"/>
                  <a:t>, 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ru-RU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ru-RU" sz="2400" dirty="0"/>
                  <a:t> равны 180, 145, 110, 75, 40 см, соответственно для квадратного и круглого сечения</a:t>
                </a:r>
                <a:r>
                  <a:rPr lang="en-US" sz="24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/>
                  <a:t> </a:t>
                </a:r>
                <a:r>
                  <a:rPr lang="ru-RU" sz="2400" dirty="0"/>
                  <a:t>это координаты свободной поверхности.</a:t>
                </a:r>
                <a:endParaRPr lang="en-US" sz="2400" dirty="0"/>
              </a:p>
              <a:p>
                <a:pPr algn="just"/>
                <a:r>
                  <a:rPr lang="en-US" sz="2400" dirty="0"/>
                  <a:t>       </a:t>
                </a:r>
                <a:r>
                  <a:rPr lang="ru-RU" sz="2400" dirty="0"/>
                  <a:t>Из таблицы 1 и 2 видно, что время прохождения различных участков {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400" dirty="0"/>
                  <a:t>} практически одинаково. </a:t>
                </a:r>
              </a:p>
              <a:p>
                <a:pPr algn="just"/>
                <a:endParaRPr lang="en-US" sz="2000" dirty="0"/>
              </a:p>
              <a:p>
                <a:pPr algn="just"/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E1C2B5-CF72-2BDD-FBF9-B753D6F35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80" y="660759"/>
                <a:ext cx="8111752" cy="3662541"/>
              </a:xfrm>
              <a:prstGeom prst="rect">
                <a:avLst/>
              </a:prstGeom>
              <a:blipFill>
                <a:blip r:embed="rId4"/>
                <a:stretch>
                  <a:fillRect l="-1202" t="-1331" r="-11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395536" y="6245680"/>
            <a:ext cx="3693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Таблица 1 (Квадратное сечение)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716B18-11D8-0935-A1AE-1B854586E8AF}"/>
              </a:ext>
            </a:extLst>
          </p:cNvPr>
          <p:cNvSpPr/>
          <p:nvPr/>
        </p:nvSpPr>
        <p:spPr>
          <a:xfrm>
            <a:off x="5219550" y="6251234"/>
            <a:ext cx="3288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Таблица 2 (Круглое сечение)</a:t>
            </a:r>
          </a:p>
        </p:txBody>
      </p:sp>
    </p:spTree>
    <p:extLst>
      <p:ext uri="{BB962C8B-B14F-4D97-AF65-F5344CB8AC3E}">
        <p14:creationId xmlns:p14="http://schemas.microsoft.com/office/powerpoint/2010/main" val="396058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15CA9-9AFD-E23A-80C3-C1CDFD38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Экспериментальные данные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EB1CF16-F850-DDEB-95AF-CA637843FC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512" y="641312"/>
                <a:ext cx="8579296" cy="2723292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ru-RU" sz="2400" dirty="0"/>
                  <a:t>    </a:t>
                </a:r>
                <a:r>
                  <a:rPr lang="ru-RU" sz="2200" dirty="0"/>
                  <a:t>В таблице 3 и 4 приведены результаты косвенных измерений величины скорости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200" dirty="0"/>
                  <a:t> песка на различных участках столба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200" dirty="0"/>
                  <a:t> </a:t>
                </a:r>
                <a:r>
                  <a:rPr lang="ru-RU" sz="2200" dirty="0"/>
                  <a:t>Величины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ru-RU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2200" dirty="0"/>
                  <a:t> скорости прохождения песком участков столба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3,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200" i="1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2200" dirty="0"/>
                  <a:t>. Из результатов эксперимента среднее значение массового расхода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Э</m:t>
                        </m:r>
                      </m:sub>
                    </m:sSub>
                    <m:r>
                      <a:rPr lang="ru-RU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≈311 грамм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Э</m:t>
                        </m:r>
                      </m:sub>
                    </m:sSub>
                    <m:r>
                      <a:rPr lang="ru-RU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266</m:t>
                    </m:r>
                    <m:r>
                      <a:rPr lang="ru-RU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грамм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200" dirty="0"/>
                  <a:t> .</a:t>
                </a:r>
                <a:r>
                  <a:rPr lang="ru-RU" sz="2200" dirty="0"/>
                  <a:t> </a:t>
                </a:r>
                <a:r>
                  <a:rPr lang="ru-RU" sz="2100" dirty="0"/>
                  <a:t>Для квадратного и круглого сечения соответственно 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EB1CF16-F850-DDEB-95AF-CA637843FC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641312"/>
                <a:ext cx="8579296" cy="2723292"/>
              </a:xfrm>
              <a:blipFill rotWithShape="0">
                <a:blip r:embed="rId2"/>
                <a:stretch>
                  <a:fillRect l="-923" t="-671" r="-8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813CAED-AA46-DF5A-F7DF-1E4C754F959A}"/>
              </a:ext>
            </a:extLst>
          </p:cNvPr>
          <p:cNvSpPr txBox="1"/>
          <p:nvPr/>
        </p:nvSpPr>
        <p:spPr>
          <a:xfrm>
            <a:off x="368429" y="6247723"/>
            <a:ext cx="3828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Таблица 3 (Квадратное сечение)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D11ED876-5DEE-EFCF-A354-FFA7B05567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1730135"/>
                  </p:ext>
                </p:extLst>
              </p:nvPr>
            </p:nvGraphicFramePr>
            <p:xfrm>
              <a:off x="176647" y="2920494"/>
              <a:ext cx="4211960" cy="337229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00877">
                      <a:extLst>
                        <a:ext uri="{9D8B030D-6E8A-4147-A177-3AD203B41FA5}">
                          <a16:colId xmlns:a16="http://schemas.microsoft.com/office/drawing/2014/main" val="2271266322"/>
                        </a:ext>
                      </a:extLst>
                    </a:gridCol>
                    <a:gridCol w="796910">
                      <a:extLst>
                        <a:ext uri="{9D8B030D-6E8A-4147-A177-3AD203B41FA5}">
                          <a16:colId xmlns:a16="http://schemas.microsoft.com/office/drawing/2014/main" val="3768308959"/>
                        </a:ext>
                      </a:extLst>
                    </a:gridCol>
                    <a:gridCol w="834952">
                      <a:extLst>
                        <a:ext uri="{9D8B030D-6E8A-4147-A177-3AD203B41FA5}">
                          <a16:colId xmlns:a16="http://schemas.microsoft.com/office/drawing/2014/main" val="2912457738"/>
                        </a:ext>
                      </a:extLst>
                    </a:gridCol>
                    <a:gridCol w="842252">
                      <a:extLst>
                        <a:ext uri="{9D8B030D-6E8A-4147-A177-3AD203B41FA5}">
                          <a16:colId xmlns:a16="http://schemas.microsoft.com/office/drawing/2014/main" val="752170995"/>
                        </a:ext>
                      </a:extLst>
                    </a:gridCol>
                    <a:gridCol w="736969">
                      <a:extLst>
                        <a:ext uri="{9D8B030D-6E8A-4147-A177-3AD203B41FA5}">
                          <a16:colId xmlns:a16="http://schemas.microsoft.com/office/drawing/2014/main" val="1550319695"/>
                        </a:ext>
                      </a:extLst>
                    </a:gridCol>
                  </a:tblGrid>
                  <a:tr h="6685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100" u="none" strike="noStrike" spc="300" dirty="0">
                              <a:effectLst/>
                            </a:rPr>
                            <a:t> </a:t>
                          </a:r>
                          <a:r>
                            <a:rPr lang="en-US" sz="2100" spc="300" dirty="0">
                              <a:latin typeface="+mj-lt"/>
                            </a:rPr>
                            <a:t>N</a:t>
                          </a:r>
                          <a:r>
                            <a:rPr lang="ru-RU" sz="2400" dirty="0"/>
                            <a:t> </a:t>
                          </a:r>
                          <a:endParaRPr lang="ru-RU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100" u="none" strike="noStrike" dirty="0">
                              <a:effectLst/>
                            </a:rPr>
                            <a:t>см/с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100" u="none" strike="noStrike" dirty="0">
                              <a:effectLst/>
                            </a:rPr>
                            <a:t>см/с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100" u="none" strike="noStrike" dirty="0">
                              <a:effectLst/>
                            </a:rPr>
                            <a:t>см/с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100" u="none" strike="noStrike" dirty="0">
                              <a:effectLst/>
                            </a:rPr>
                            <a:t>см/с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70156824"/>
                      </a:ext>
                    </a:extLst>
                  </a:tr>
                  <a:tr h="34347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1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1,87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2,02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 dirty="0">
                              <a:effectLst/>
                            </a:rPr>
                            <a:t>1,94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1,88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79946651"/>
                      </a:ext>
                    </a:extLst>
                  </a:tr>
                  <a:tr h="34347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2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 dirty="0">
                              <a:effectLst/>
                            </a:rPr>
                            <a:t>1,87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1,89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1,87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1,88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39895106"/>
                      </a:ext>
                    </a:extLst>
                  </a:tr>
                  <a:tr h="38522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3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 dirty="0">
                              <a:effectLst/>
                            </a:rPr>
                            <a:t>1,84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1,91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 dirty="0">
                              <a:effectLst/>
                            </a:rPr>
                            <a:t>1,84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 dirty="0">
                              <a:effectLst/>
                            </a:rPr>
                            <a:t>1,82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9646379"/>
                      </a:ext>
                    </a:extLst>
                  </a:tr>
                  <a:tr h="969939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u="none" strike="noStrike" dirty="0">
                              <a:effectLst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ru-RU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sSub>
                                <m:sSubPr>
                                  <m:ctrlPr>
                                    <a:rPr lang="ru-RU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ru-RU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u="none" strike="noStrike" dirty="0">
                              <a:effectLst/>
                            </a:rPr>
                            <a:t>.</a:t>
                          </a:r>
                          <a:endParaRPr lang="ru-RU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100" dirty="0"/>
                            <a:t>1,86± 0</a:t>
                          </a:r>
                          <a:r>
                            <a:rPr lang="en-US" sz="2100" dirty="0"/>
                            <a:t>,</a:t>
                          </a:r>
                          <a:r>
                            <a:rPr lang="ru-RU" sz="2100" dirty="0"/>
                            <a:t>03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100" dirty="0"/>
                            <a:t>1,94± 0,12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100" dirty="0"/>
                            <a:t>1,89 ± 0</a:t>
                          </a:r>
                          <a:r>
                            <a:rPr lang="en-US" sz="2100" dirty="0"/>
                            <a:t>,</a:t>
                          </a:r>
                          <a:r>
                            <a:rPr lang="ru-RU" sz="2100" dirty="0"/>
                            <a:t>09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100" dirty="0"/>
                            <a:t>1</a:t>
                          </a:r>
                          <a:r>
                            <a:rPr lang="en-US" sz="2100" dirty="0"/>
                            <a:t>,</a:t>
                          </a:r>
                          <a:r>
                            <a:rPr lang="ru-RU" sz="2100" dirty="0"/>
                            <a:t>86</a:t>
                          </a:r>
                          <a:r>
                            <a:rPr lang="ru-RU" sz="2100" baseline="0" dirty="0"/>
                            <a:t> </a:t>
                          </a:r>
                          <a:r>
                            <a:rPr lang="ru-RU" sz="2100" dirty="0"/>
                            <a:t>± 0</a:t>
                          </a:r>
                          <a:r>
                            <a:rPr lang="en-US" sz="2100" dirty="0"/>
                            <a:t>,</a:t>
                          </a:r>
                          <a:r>
                            <a:rPr lang="ru-RU" sz="2100" dirty="0"/>
                            <a:t>06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0749581"/>
                      </a:ext>
                    </a:extLst>
                  </a:tr>
                  <a:tr h="661627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ru-RU" sz="2100" i="1" smtClean="0"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oMath>
                          </a14:m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,</a:t>
                          </a:r>
                          <a:r>
                            <a:rPr lang="ru-RU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кг/с</a:t>
                          </a:r>
                        </a:p>
                      </a:txBody>
                      <a:tcPr marL="18126" marR="18126" marT="18126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303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320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310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299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40821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D11ED876-5DEE-EFCF-A354-FFA7B05567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1730135"/>
                  </p:ext>
                </p:extLst>
              </p:nvPr>
            </p:nvGraphicFramePr>
            <p:xfrm>
              <a:off x="176647" y="2920494"/>
              <a:ext cx="4211960" cy="337229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00877">
                      <a:extLst>
                        <a:ext uri="{9D8B030D-6E8A-4147-A177-3AD203B41FA5}">
                          <a16:colId xmlns:a16="http://schemas.microsoft.com/office/drawing/2014/main" val="2271266322"/>
                        </a:ext>
                      </a:extLst>
                    </a:gridCol>
                    <a:gridCol w="796910">
                      <a:extLst>
                        <a:ext uri="{9D8B030D-6E8A-4147-A177-3AD203B41FA5}">
                          <a16:colId xmlns:a16="http://schemas.microsoft.com/office/drawing/2014/main" val="3768308959"/>
                        </a:ext>
                      </a:extLst>
                    </a:gridCol>
                    <a:gridCol w="834952">
                      <a:extLst>
                        <a:ext uri="{9D8B030D-6E8A-4147-A177-3AD203B41FA5}">
                          <a16:colId xmlns:a16="http://schemas.microsoft.com/office/drawing/2014/main" val="2912457738"/>
                        </a:ext>
                      </a:extLst>
                    </a:gridCol>
                    <a:gridCol w="842252">
                      <a:extLst>
                        <a:ext uri="{9D8B030D-6E8A-4147-A177-3AD203B41FA5}">
                          <a16:colId xmlns:a16="http://schemas.microsoft.com/office/drawing/2014/main" val="752170995"/>
                        </a:ext>
                      </a:extLst>
                    </a:gridCol>
                    <a:gridCol w="736969">
                      <a:extLst>
                        <a:ext uri="{9D8B030D-6E8A-4147-A177-3AD203B41FA5}">
                          <a16:colId xmlns:a16="http://schemas.microsoft.com/office/drawing/2014/main" val="1550319695"/>
                        </a:ext>
                      </a:extLst>
                    </a:gridCol>
                  </a:tblGrid>
                  <a:tr h="6685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100" u="none" strike="noStrike" spc="300" dirty="0">
                              <a:effectLst/>
                            </a:rPr>
                            <a:t> </a:t>
                          </a:r>
                          <a:r>
                            <a:rPr lang="en-US" sz="2100" spc="300" dirty="0">
                              <a:latin typeface="+mj-lt"/>
                            </a:rPr>
                            <a:t>N</a:t>
                          </a:r>
                          <a:r>
                            <a:rPr lang="ru-RU" sz="2400" dirty="0"/>
                            <a:t> </a:t>
                          </a:r>
                          <a:endParaRPr lang="ru-RU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954" t="-8182" r="-304580" b="-4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4493" t="-8182" r="-189130" b="-4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14493" t="-8182" r="-89130" b="-4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72727" t="-8182" r="-1653" b="-4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0156824"/>
                      </a:ext>
                    </a:extLst>
                  </a:tr>
                  <a:tr h="34347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1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1,87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2,02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 dirty="0">
                              <a:effectLst/>
                            </a:rPr>
                            <a:t>1,94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1,88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79946651"/>
                      </a:ext>
                    </a:extLst>
                  </a:tr>
                  <a:tr h="34347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2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 dirty="0">
                              <a:effectLst/>
                            </a:rPr>
                            <a:t>1,87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1,89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1,87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1,88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39895106"/>
                      </a:ext>
                    </a:extLst>
                  </a:tr>
                  <a:tr h="38522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3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 dirty="0">
                              <a:effectLst/>
                            </a:rPr>
                            <a:t>1,84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>
                              <a:effectLst/>
                            </a:rPr>
                            <a:t>1,91</a:t>
                          </a:r>
                          <a:endParaRPr lang="ru-RU" sz="2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 dirty="0">
                              <a:effectLst/>
                            </a:rPr>
                            <a:t>1,84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2100" u="none" strike="noStrike" dirty="0">
                              <a:effectLst/>
                            </a:rPr>
                            <a:t>1,82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9646379"/>
                      </a:ext>
                    </a:extLst>
                  </a:tr>
                  <a:tr h="96993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0" t="-185535" r="-323171" b="-69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100" dirty="0"/>
                            <a:t>1,86± 0</a:t>
                          </a:r>
                          <a:r>
                            <a:rPr lang="en-US" sz="2100" dirty="0"/>
                            <a:t>,</a:t>
                          </a:r>
                          <a:r>
                            <a:rPr lang="ru-RU" sz="2100" dirty="0"/>
                            <a:t>03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100" dirty="0"/>
                            <a:t>1,94± 0,12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100" dirty="0"/>
                            <a:t>1,89 ± 0</a:t>
                          </a:r>
                          <a:r>
                            <a:rPr lang="en-US" sz="2100" dirty="0"/>
                            <a:t>,</a:t>
                          </a:r>
                          <a:r>
                            <a:rPr lang="ru-RU" sz="2100" dirty="0"/>
                            <a:t>09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100" dirty="0"/>
                            <a:t>1</a:t>
                          </a:r>
                          <a:r>
                            <a:rPr lang="en-US" sz="2100" dirty="0"/>
                            <a:t>,</a:t>
                          </a:r>
                          <a:r>
                            <a:rPr lang="ru-RU" sz="2100" dirty="0"/>
                            <a:t>86</a:t>
                          </a:r>
                          <a:r>
                            <a:rPr lang="ru-RU" sz="2100" baseline="0" dirty="0"/>
                            <a:t> </a:t>
                          </a:r>
                          <a:r>
                            <a:rPr lang="ru-RU" sz="2100" dirty="0"/>
                            <a:t>± 0</a:t>
                          </a:r>
                          <a:r>
                            <a:rPr lang="en-US" sz="2100" dirty="0"/>
                            <a:t>,</a:t>
                          </a:r>
                          <a:r>
                            <a:rPr lang="ru-RU" sz="2100" dirty="0"/>
                            <a:t>06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0749581"/>
                      </a:ext>
                    </a:extLst>
                  </a:tr>
                  <a:tr h="66162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0" t="-416514" r="-323171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303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320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310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299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40821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FC798F5-6AC2-DCE5-9A9E-E0CF9A857FC4}"/>
              </a:ext>
            </a:extLst>
          </p:cNvPr>
          <p:cNvSpPr txBox="1"/>
          <p:nvPr/>
        </p:nvSpPr>
        <p:spPr>
          <a:xfrm>
            <a:off x="5195539" y="6247723"/>
            <a:ext cx="33316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Таблица 4 (Круглое сечение)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а 6">
                <a:extLst>
                  <a:ext uri="{FF2B5EF4-FFF2-40B4-BE49-F238E27FC236}">
                    <a16:creationId xmlns:a16="http://schemas.microsoft.com/office/drawing/2014/main" id="{E63B5C12-058B-B087-6699-0A588D476E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9367893"/>
                  </p:ext>
                </p:extLst>
              </p:nvPr>
            </p:nvGraphicFramePr>
            <p:xfrm>
              <a:off x="4755394" y="2920494"/>
              <a:ext cx="4211960" cy="337229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00877">
                      <a:extLst>
                        <a:ext uri="{9D8B030D-6E8A-4147-A177-3AD203B41FA5}">
                          <a16:colId xmlns:a16="http://schemas.microsoft.com/office/drawing/2014/main" val="2271266322"/>
                        </a:ext>
                      </a:extLst>
                    </a:gridCol>
                    <a:gridCol w="796910">
                      <a:extLst>
                        <a:ext uri="{9D8B030D-6E8A-4147-A177-3AD203B41FA5}">
                          <a16:colId xmlns:a16="http://schemas.microsoft.com/office/drawing/2014/main" val="3768308959"/>
                        </a:ext>
                      </a:extLst>
                    </a:gridCol>
                    <a:gridCol w="834952">
                      <a:extLst>
                        <a:ext uri="{9D8B030D-6E8A-4147-A177-3AD203B41FA5}">
                          <a16:colId xmlns:a16="http://schemas.microsoft.com/office/drawing/2014/main" val="2912457738"/>
                        </a:ext>
                      </a:extLst>
                    </a:gridCol>
                    <a:gridCol w="842252">
                      <a:extLst>
                        <a:ext uri="{9D8B030D-6E8A-4147-A177-3AD203B41FA5}">
                          <a16:colId xmlns:a16="http://schemas.microsoft.com/office/drawing/2014/main" val="752170995"/>
                        </a:ext>
                      </a:extLst>
                    </a:gridCol>
                    <a:gridCol w="736969">
                      <a:extLst>
                        <a:ext uri="{9D8B030D-6E8A-4147-A177-3AD203B41FA5}">
                          <a16:colId xmlns:a16="http://schemas.microsoft.com/office/drawing/2014/main" val="1550319695"/>
                        </a:ext>
                      </a:extLst>
                    </a:gridCol>
                  </a:tblGrid>
                  <a:tr h="6685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100" u="none" strike="noStrike" spc="300" dirty="0">
                              <a:effectLst/>
                            </a:rPr>
                            <a:t> </a:t>
                          </a:r>
                          <a:r>
                            <a:rPr lang="en-US" sz="2100" spc="300" dirty="0">
                              <a:latin typeface="+mj-lt"/>
                            </a:rPr>
                            <a:t>N</a:t>
                          </a:r>
                          <a:r>
                            <a:rPr lang="ru-RU" sz="2400" dirty="0"/>
                            <a:t> </a:t>
                          </a:r>
                          <a:endParaRPr lang="ru-RU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100" u="none" strike="noStrike" dirty="0">
                              <a:effectLst/>
                            </a:rPr>
                            <a:t>см/с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100" u="none" strike="noStrike" dirty="0">
                              <a:effectLst/>
                            </a:rPr>
                            <a:t>см/с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100" u="none" strike="noStrike" dirty="0">
                              <a:effectLst/>
                            </a:rPr>
                            <a:t>см/с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u="none" strike="noStrike" dirty="0">
                              <a:effectLst/>
                            </a:rPr>
                            <a:t>, </a:t>
                          </a:r>
                          <a:r>
                            <a:rPr lang="ru-RU" sz="2100" u="none" strike="noStrike" dirty="0">
                              <a:effectLst/>
                            </a:rPr>
                            <a:t>см/с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70156824"/>
                      </a:ext>
                    </a:extLst>
                  </a:tr>
                  <a:tr h="34347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1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2,27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2,12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2,13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2,17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79946651"/>
                      </a:ext>
                    </a:extLst>
                  </a:tr>
                  <a:tr h="34347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2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2,16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2,08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2,05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2,07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39895106"/>
                      </a:ext>
                    </a:extLst>
                  </a:tr>
                  <a:tr h="38522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3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2,02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1,99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1,99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1,98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9646379"/>
                      </a:ext>
                    </a:extLst>
                  </a:tr>
                  <a:tr h="969939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u="none" strike="noStrike" dirty="0">
                              <a:effectLst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ru-RU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sSub>
                                <m:sSubPr>
                                  <m:ctrlPr>
                                    <a:rPr lang="ru-RU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ru-RU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u="none" strike="noStrike" dirty="0">
                              <a:effectLst/>
                            </a:rPr>
                            <a:t>.</a:t>
                          </a:r>
                          <a:endParaRPr lang="ru-RU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2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15 ± 0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21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2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06</a:t>
                          </a:r>
                          <a:r>
                            <a:rPr lang="ru-RU" sz="2000" baseline="0" dirty="0"/>
                            <a:t> </a:t>
                          </a:r>
                          <a:r>
                            <a:rPr lang="ru-RU" sz="2000" dirty="0"/>
                            <a:t>± 0,12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2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06 ± 0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12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2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07</a:t>
                          </a:r>
                          <a:r>
                            <a:rPr lang="ru-RU" sz="2000" baseline="0" dirty="0"/>
                            <a:t> </a:t>
                          </a:r>
                          <a:r>
                            <a:rPr lang="ru-RU" sz="2000" dirty="0"/>
                            <a:t>± 0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17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0749581"/>
                      </a:ext>
                    </a:extLst>
                  </a:tr>
                  <a:tr h="661627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ru-RU" sz="2100" i="1" smtClean="0"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oMath>
                          </a14:m>
                          <a:r>
                            <a:rPr lang="en-US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,</a:t>
                          </a:r>
                          <a:r>
                            <a:rPr lang="ru-RU" sz="2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кг/с</a:t>
                          </a:r>
                        </a:p>
                      </a:txBody>
                      <a:tcPr marL="18126" marR="18126" marT="18126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274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264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264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264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40821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а 6">
                <a:extLst>
                  <a:ext uri="{FF2B5EF4-FFF2-40B4-BE49-F238E27FC236}">
                    <a16:creationId xmlns:a16="http://schemas.microsoft.com/office/drawing/2014/main" id="{E63B5C12-058B-B087-6699-0A588D476E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9367893"/>
                  </p:ext>
                </p:extLst>
              </p:nvPr>
            </p:nvGraphicFramePr>
            <p:xfrm>
              <a:off x="4755394" y="2920494"/>
              <a:ext cx="4211960" cy="337229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00877">
                      <a:extLst>
                        <a:ext uri="{9D8B030D-6E8A-4147-A177-3AD203B41FA5}">
                          <a16:colId xmlns:a16="http://schemas.microsoft.com/office/drawing/2014/main" val="2271266322"/>
                        </a:ext>
                      </a:extLst>
                    </a:gridCol>
                    <a:gridCol w="796910">
                      <a:extLst>
                        <a:ext uri="{9D8B030D-6E8A-4147-A177-3AD203B41FA5}">
                          <a16:colId xmlns:a16="http://schemas.microsoft.com/office/drawing/2014/main" val="3768308959"/>
                        </a:ext>
                      </a:extLst>
                    </a:gridCol>
                    <a:gridCol w="834952">
                      <a:extLst>
                        <a:ext uri="{9D8B030D-6E8A-4147-A177-3AD203B41FA5}">
                          <a16:colId xmlns:a16="http://schemas.microsoft.com/office/drawing/2014/main" val="2912457738"/>
                        </a:ext>
                      </a:extLst>
                    </a:gridCol>
                    <a:gridCol w="842252">
                      <a:extLst>
                        <a:ext uri="{9D8B030D-6E8A-4147-A177-3AD203B41FA5}">
                          <a16:colId xmlns:a16="http://schemas.microsoft.com/office/drawing/2014/main" val="752170995"/>
                        </a:ext>
                      </a:extLst>
                    </a:gridCol>
                    <a:gridCol w="736969">
                      <a:extLst>
                        <a:ext uri="{9D8B030D-6E8A-4147-A177-3AD203B41FA5}">
                          <a16:colId xmlns:a16="http://schemas.microsoft.com/office/drawing/2014/main" val="1550319695"/>
                        </a:ext>
                      </a:extLst>
                    </a:gridCol>
                  </a:tblGrid>
                  <a:tr h="6685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100" u="none" strike="noStrike" spc="300" dirty="0">
                              <a:effectLst/>
                            </a:rPr>
                            <a:t> </a:t>
                          </a:r>
                          <a:r>
                            <a:rPr lang="en-US" sz="2100" spc="300" dirty="0">
                              <a:latin typeface="+mj-lt"/>
                            </a:rPr>
                            <a:t>N</a:t>
                          </a:r>
                          <a:r>
                            <a:rPr lang="ru-RU" sz="2400" dirty="0"/>
                            <a:t> </a:t>
                          </a:r>
                          <a:endParaRPr lang="ru-RU" sz="2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5954" t="-8182" r="-304580" b="-4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4493" t="-8182" r="-189130" b="-4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4493" t="-8182" r="-89130" b="-4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72727" t="-8182" r="-1653" b="-4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0156824"/>
                      </a:ext>
                    </a:extLst>
                  </a:tr>
                  <a:tr h="34347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1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2,27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2,12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2,13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2,17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79946651"/>
                      </a:ext>
                    </a:extLst>
                  </a:tr>
                  <a:tr h="34347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2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2,16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2,08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2,05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2,07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39895106"/>
                      </a:ext>
                    </a:extLst>
                  </a:tr>
                  <a:tr h="38522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u="none" strike="noStrike" dirty="0">
                              <a:effectLst/>
                            </a:rPr>
                            <a:t>3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2,02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1,99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1,99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100" dirty="0">
                              <a:solidFill>
                                <a:schemeClr val="tx1"/>
                              </a:solidFill>
                            </a:rPr>
                            <a:t>1,98</a:t>
                          </a:r>
                          <a:endParaRPr lang="ru-RU" sz="2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9646379"/>
                      </a:ext>
                    </a:extLst>
                  </a:tr>
                  <a:tr h="96993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0" t="-185535" r="-323171" b="-69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2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15 ± 0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21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2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06</a:t>
                          </a:r>
                          <a:r>
                            <a:rPr lang="ru-RU" sz="2000" baseline="0" dirty="0"/>
                            <a:t> </a:t>
                          </a:r>
                          <a:r>
                            <a:rPr lang="ru-RU" sz="2000" dirty="0"/>
                            <a:t>± 0,12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2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06 ± 0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12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/>
                            <a:t>2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07</a:t>
                          </a:r>
                          <a:r>
                            <a:rPr lang="ru-RU" sz="2000" baseline="0" dirty="0"/>
                            <a:t> </a:t>
                          </a:r>
                          <a:r>
                            <a:rPr lang="ru-RU" sz="2000" dirty="0"/>
                            <a:t>± 0</a:t>
                          </a:r>
                          <a:r>
                            <a:rPr lang="en-US" sz="2000" dirty="0"/>
                            <a:t>,</a:t>
                          </a:r>
                          <a:r>
                            <a:rPr lang="ru-RU" sz="2000" dirty="0"/>
                            <a:t>17</a:t>
                          </a: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0749581"/>
                      </a:ext>
                    </a:extLst>
                  </a:tr>
                  <a:tr h="66162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18126" marR="18126" marT="18126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0" t="-416514" r="-323171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274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264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264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US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,</a:t>
                          </a:r>
                          <a:r>
                            <a:rPr lang="ru-RU" sz="21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264</a:t>
                          </a:r>
                          <a:endParaRPr lang="ru-RU" sz="2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8126" marR="18126" marT="18126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1408217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8214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080120"/>
          </a:xfrm>
        </p:spPr>
        <p:txBody>
          <a:bodyPr>
            <a:normAutofit/>
          </a:bodyPr>
          <a:lstStyle/>
          <a:p>
            <a:r>
              <a:rPr lang="ru-RU" sz="5400" b="1" i="1" dirty="0"/>
              <a:t>Тензор напряжений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268760"/>
                <a:ext cx="8928992" cy="5544616"/>
              </a:xfrm>
            </p:spPr>
            <p:txBody>
              <a:bodyPr>
                <a:normAutofit fontScale="40000" lnSpcReduction="20000"/>
              </a:bodyPr>
              <a:lstStyle/>
              <a:p>
                <a:pPr marL="0" indent="0">
                  <a:buNone/>
                </a:pPr>
                <a:r>
                  <a:rPr lang="ru-RU" dirty="0"/>
                  <a:t>      </a:t>
                </a:r>
                <a:r>
                  <a:rPr lang="ru-RU" sz="5300" dirty="0"/>
                  <a:t>Тензор напряжений</a:t>
                </a:r>
                <a:r>
                  <a:rPr lang="en-US" sz="5300" dirty="0"/>
                  <a:t> </a:t>
                </a:r>
                <a:r>
                  <a:rPr lang="ru-RU" sz="5300" dirty="0"/>
                  <a:t>второго ранга размерности три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ru-RU" sz="5300" dirty="0"/>
                  <a:t> </a:t>
                </a:r>
                <a:r>
                  <a:rPr lang="en-US" sz="5300" dirty="0"/>
                  <a:t>c </a:t>
                </a:r>
                <a:r>
                  <a:rPr lang="ru-RU" sz="5300" dirty="0"/>
                  <a:t>учетом тензора деформации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 b="0" i="0" smtClean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en-US" sz="53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3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5300" dirty="0"/>
                  <a:t>/</a:t>
                </a:r>
                <a14:m>
                  <m:oMath xmlns:m="http://schemas.openxmlformats.org/officeDocument/2006/math">
                    <m:r>
                      <a:rPr lang="en-US" sz="53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ru-RU" sz="5300" dirty="0"/>
                  <a:t> имеет вид [1]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5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5300" i="1">
                        <a:latin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300" i="1"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ru-RU" sz="5300" dirty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300" i="1"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5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den>
                        </m:f>
                        <m:r>
                          <a:rPr lang="en-US" sz="5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ru-RU" sz="5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</m:sSub>
                          </m:den>
                        </m:f>
                        <m:r>
                          <a:rPr lang="ru-RU" sz="53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ru-RU" sz="5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53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ru-RU" sz="53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lang="ru-RU" sz="5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5300">
                                <a:latin typeface="Cambria Math" panose="02040503050406030204" pitchFamily="18" charset="0"/>
                              </a:rPr>
                              <m:t>ij</m:t>
                            </m:r>
                          </m:sub>
                        </m:sSub>
                        <m:f>
                          <m:fPr>
                            <m:ctrlPr>
                              <a:rPr lang="ru-RU" sz="5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ru-RU" sz="5300" dirty="0"/>
                  <a:t>,</a:t>
                </a:r>
              </a:p>
              <a:p>
                <a:pPr marL="0" indent="0" algn="r">
                  <a:buNone/>
                </a:pPr>
                <a:r>
                  <a:rPr lang="ru-RU" sz="53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5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5300" i="1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5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den>
                        </m:f>
                        <m:r>
                          <a:rPr lang="ru-RU" sz="53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ru-RU" sz="5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</m:sSub>
                          </m:den>
                        </m:f>
                        <m:r>
                          <a:rPr lang="ru-RU" sz="53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ru-RU" sz="5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53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ru-RU" sz="53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lang="ru-RU" sz="5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5300">
                                <a:latin typeface="Cambria Math" panose="02040503050406030204" pitchFamily="18" charset="0"/>
                              </a:rPr>
                              <m:t>ij</m:t>
                            </m:r>
                          </m:sub>
                        </m:sSub>
                        <m:f>
                          <m:fPr>
                            <m:ctrlPr>
                              <a:rPr lang="ru-RU" sz="5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ru-RU" sz="530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53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ru-RU" sz="5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ru-RU" sz="5300" b="0" i="0" dirty="0">
                    <a:latin typeface="Cambria Math" panose="02040503050406030204" pitchFamily="18" charset="0"/>
                  </a:rPr>
                  <a:t>,	</a:t>
                </a:r>
                <a14:m>
                  <m:oMath xmlns:m="http://schemas.openxmlformats.org/officeDocument/2006/math">
                    <m:r>
                      <a:rPr lang="en-US" sz="5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5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53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sz="53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sz="5300" dirty="0"/>
                  <a:t>  </a:t>
                </a:r>
                <a:r>
                  <a:rPr lang="en-US" sz="5300" dirty="0"/>
                  <a:t>	</a:t>
                </a:r>
                <a:r>
                  <a:rPr lang="ru-RU" sz="5300" dirty="0"/>
                  <a:t>	(1)</a:t>
                </a:r>
              </a:p>
              <a:p>
                <a:pPr marL="0" indent="0">
                  <a:buNone/>
                </a:pPr>
                <a:r>
                  <a:rPr lang="ru-RU" sz="5300" dirty="0"/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en-US" sz="53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5300" dirty="0"/>
                  <a:t>тензор вязких напряжений</a:t>
                </a:r>
                <a:r>
                  <a:rPr lang="en-US" sz="5300" dirty="0"/>
                  <a:t>;</a:t>
                </a:r>
                <a14:m>
                  <m:oMath xmlns:m="http://schemas.openxmlformats.org/officeDocument/2006/math">
                    <m:r>
                      <a:rPr lang="en-US" sz="53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53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5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5300" dirty="0"/>
                  <a:t>тензор напряжений в результате смещения, </a:t>
                </a:r>
                <a14:m>
                  <m:oMath xmlns:m="http://schemas.openxmlformats.org/officeDocument/2006/math">
                    <m:r>
                      <a:rPr lang="en-US" sz="5300" b="1" i="1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sz="5300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5300" dirty="0"/>
                  <a:t> вектор смещения</a:t>
                </a:r>
                <a:r>
                  <a:rPr lang="en-US" sz="5300" dirty="0"/>
                  <a:t>;</a:t>
                </a:r>
                <a:r>
                  <a:rPr lang="ru-RU" sz="53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300">
                        <a:latin typeface="Cambria Math" panose="02040503050406030204" pitchFamily="18" charset="0"/>
                      </a:rPr>
                      <m:t>i</m:t>
                    </m:r>
                    <m:r>
                      <a:rPr lang="ru-RU" sz="53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5300">
                        <a:latin typeface="Cambria Math" panose="02040503050406030204" pitchFamily="18" charset="0"/>
                      </a:rPr>
                      <m:t>j</m:t>
                    </m:r>
                    <m:r>
                      <a:rPr lang="ru-RU" sz="5300" b="0" i="0" smtClean="0">
                        <a:latin typeface="Cambria Math" panose="02040503050406030204" pitchFamily="18" charset="0"/>
                      </a:rPr>
                      <m:t>=1,2,3</m:t>
                    </m:r>
                  </m:oMath>
                </a14:m>
                <a:r>
                  <a:rPr lang="en-US" sz="5300" dirty="0"/>
                  <a:t>; </a:t>
                </a:r>
                <a14:m>
                  <m:oMath xmlns:m="http://schemas.openxmlformats.org/officeDocument/2006/math">
                    <m:r>
                      <a:rPr lang="en-US" sz="5300" b="1" i="0" smtClean="0">
                        <a:latin typeface="Cambria Math" panose="02040503050406030204" pitchFamily="18" charset="0"/>
                      </a:rPr>
                      <m:t>𝛖</m:t>
                    </m:r>
                    <m:r>
                      <a:rPr lang="en-US" sz="5300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5300" dirty="0"/>
                  <a:t>скорость</a:t>
                </a:r>
                <a:r>
                  <a:rPr lang="en-US" sz="5300" dirty="0"/>
                  <a:t> </a:t>
                </a:r>
                <a:r>
                  <a:rPr lang="ru-RU" sz="5300" dirty="0">
                    <a:latin typeface="+mj-lt"/>
                  </a:rPr>
                  <a:t>СМ</a:t>
                </a:r>
                <a:r>
                  <a:rPr lang="en-US" sz="5300" dirty="0">
                    <a:latin typeface="+mj-lt"/>
                  </a:rPr>
                  <a:t>;</a:t>
                </a:r>
                <a:r>
                  <a:rPr lang="ru-RU" sz="53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GB" sz="53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ru-RU" sz="5300" dirty="0">
                    <a:latin typeface="+mj-lt"/>
                  </a:rPr>
                  <a:t> и </a:t>
                </a:r>
                <a14:m>
                  <m:oMath xmlns:m="http://schemas.openxmlformats.org/officeDocument/2006/math">
                    <m:r>
                      <a:rPr lang="en-US" sz="53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ru-RU" sz="5300" i="1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ru-RU" sz="5300" dirty="0">
                    <a:latin typeface="+mj-lt"/>
                  </a:rPr>
                  <a:t>плотность СМ и давление</a:t>
                </a:r>
                <a:r>
                  <a:rPr lang="en-US" sz="5300" dirty="0">
                    <a:latin typeface="+mj-lt"/>
                  </a:rPr>
                  <a:t>;</a:t>
                </a:r>
                <a:r>
                  <a:rPr lang="ru-RU" sz="53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53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5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5300" i="1" dirty="0">
                        <a:latin typeface="+mj-lt"/>
                      </a:rPr>
                      <m:t>Kp</m:t>
                    </m:r>
                    <m:r>
                      <a:rPr lang="en-US" sz="530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sz="5300" dirty="0">
                    <a:latin typeface="+mj-lt"/>
                  </a:rPr>
                  <a:t> вязкость СМ</a:t>
                </a:r>
                <a:r>
                  <a:rPr lang="en-US" sz="5300" dirty="0">
                    <a:latin typeface="+mj-lt"/>
                  </a:rPr>
                  <a:t>;</a:t>
                </a:r>
                <a:r>
                  <a:rPr lang="ru-RU" sz="53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ru-RU" sz="53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53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53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5300" i="1" dirty="0"/>
                      <m:t>Kp</m:t>
                    </m:r>
                  </m:oMath>
                </a14:m>
                <a:r>
                  <a:rPr lang="en-US" sz="5300" dirty="0"/>
                  <a:t>;</a:t>
                </a:r>
                <a:r>
                  <a:rPr lang="ru-RU" sz="53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300" i="1" dirty="0">
                        <a:latin typeface="+mj-lt"/>
                      </a:rPr>
                      <m:t>K</m:t>
                    </m:r>
                    <m:r>
                      <a:rPr lang="ru-RU" sz="53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5300">
                        <a:latin typeface="Cambria Math" panose="02040503050406030204" pitchFamily="18" charset="0"/>
                      </a:rPr>
                      <m:t>const</m:t>
                    </m:r>
                  </m:oMath>
                </a14:m>
                <a:r>
                  <a:rPr lang="ru-RU" sz="5300" dirty="0">
                    <a:latin typeface="+mj-lt"/>
                  </a:rPr>
                  <a:t>,</a:t>
                </a:r>
                <a:r>
                  <a:rPr lang="en-US" sz="53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53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53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5300">
                        <a:latin typeface="Cambria Math" panose="02040503050406030204" pitchFamily="18" charset="0"/>
                      </a:rPr>
                      <m:t>const</m:t>
                    </m:r>
                  </m:oMath>
                </a14:m>
                <a:r>
                  <a:rPr lang="en-US" sz="5300" dirty="0">
                    <a:latin typeface="+mj-lt"/>
                  </a:rPr>
                  <a:t>. </a:t>
                </a:r>
                <a:r>
                  <a:rPr lang="ru-RU" sz="5300" dirty="0">
                    <a:latin typeface="+mj-lt"/>
                  </a:rPr>
                  <a:t>На площадку действует сила </a:t>
                </a:r>
                <a14:m>
                  <m:oMath xmlns:m="http://schemas.openxmlformats.org/officeDocument/2006/math">
                    <m:r>
                      <a:rPr lang="en-US" sz="5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5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ru-RU" sz="5300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ru-RU" sz="5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53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ru-RU" sz="5300" dirty="0">
                    <a:latin typeface="+mj-lt"/>
                  </a:rPr>
                  <a:t>. </a:t>
                </a:r>
              </a:p>
              <a:p>
                <a:pPr marL="0" indent="0">
                  <a:buNone/>
                </a:pPr>
                <a:r>
                  <a:rPr lang="ru-RU" sz="5300" dirty="0">
                    <a:latin typeface="+mj-lt"/>
                  </a:rPr>
                  <a:t>      </a:t>
                </a:r>
                <a:r>
                  <a:rPr lang="ru-RU" sz="5300" dirty="0">
                    <a:solidFill>
                      <a:schemeClr val="tx1"/>
                    </a:solidFill>
                    <a:latin typeface="+mj-lt"/>
                  </a:rPr>
                  <a:t>П</a:t>
                </a:r>
                <a:r>
                  <a:rPr lang="ru-RU" sz="5300" dirty="0">
                    <a:solidFill>
                      <a:schemeClr val="tx1"/>
                    </a:solidFill>
                  </a:rPr>
                  <a:t>ри</a:t>
                </a:r>
                <a:r>
                  <a:rPr lang="ru-RU" sz="5300" dirty="0">
                    <a:solidFill>
                      <a:schemeClr val="tx1"/>
                    </a:solidFill>
                    <a:latin typeface="+mj-lt"/>
                  </a:rPr>
                  <a:t>   гидродинамическом движении выполняется условие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5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sz="53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53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  <m:r>
                          <a:rPr lang="en-US" sz="5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5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53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53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ij</m:t>
                                </m:r>
                              </m:sub>
                            </m:sSub>
                            <m:r>
                              <a:rPr lang="ru-RU" sz="5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ru-RU" sz="53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53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53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ru-RU" sz="5300" dirty="0">
                    <a:latin typeface="+mj-lt"/>
                  </a:rPr>
                  <a:t>.</a:t>
                </a:r>
                <a:r>
                  <a:rPr lang="en-US" sz="5300" dirty="0">
                    <a:latin typeface="+mj-lt"/>
                  </a:rPr>
                  <a:t> </a:t>
                </a:r>
                <a:r>
                  <a:rPr lang="ru-RU" sz="5300" dirty="0">
                    <a:latin typeface="+mj-lt"/>
                  </a:rPr>
                  <a:t>Из (1) с учетом сделанных предположений получим выражение для суммарной силы </a:t>
                </a:r>
                <a14:m>
                  <m:oMath xmlns:m="http://schemas.openxmlformats.org/officeDocument/2006/math">
                    <m:r>
                      <a:rPr lang="en-US" sz="5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5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3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ru-RU" sz="5300" dirty="0">
                    <a:latin typeface="+mj-lt"/>
                  </a:rPr>
                  <a:t>, при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400">
                        <a:latin typeface="Cambria Math" panose="02040503050406030204" pitchFamily="18" charset="0"/>
                      </a:rPr>
                      <m:t>div</m:t>
                    </m:r>
                    <m:r>
                      <a:rPr lang="en-US" sz="5400" b="1">
                        <a:latin typeface="Cambria Math" panose="02040503050406030204" pitchFamily="18" charset="0"/>
                      </a:rPr>
                      <m:t>𝛖</m:t>
                    </m:r>
                    <m:r>
                      <a:rPr lang="ru-RU" sz="54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540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5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400">
                        <a:latin typeface="Cambria Math" panose="02040503050406030204" pitchFamily="18" charset="0"/>
                      </a:rPr>
                      <m:t>div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𝛏</m:t>
                    </m:r>
                    <m:r>
                      <a:rPr lang="ru-RU" sz="5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sz="5300" dirty="0">
                    <a:latin typeface="+mj-lt"/>
                  </a:rPr>
                  <a:t>.</a:t>
                </a:r>
              </a:p>
              <a:p>
                <a:pPr marL="0" indent="0">
                  <a:buNone/>
                </a:pPr>
                <a:endParaRPr lang="ru-RU" sz="5300" dirty="0">
                  <a:latin typeface="+mj-lt"/>
                </a:endParaRPr>
              </a:p>
              <a:p>
                <a:pPr marL="0" indent="0">
                  <a:buNone/>
                </a:pPr>
                <a:endParaRPr lang="ru-RU" sz="5300" dirty="0">
                  <a:latin typeface="+mj-lt"/>
                </a:endParaRPr>
              </a:p>
              <a:p>
                <a:pPr marL="0" indent="0">
                  <a:buNone/>
                </a:pPr>
                <a:endParaRPr lang="ru-RU" sz="5300" dirty="0">
                  <a:latin typeface="+mj-lt"/>
                </a:endParaRPr>
              </a:p>
              <a:p>
                <a:pPr marL="0" indent="0">
                  <a:buNone/>
                </a:pPr>
                <a:endParaRPr lang="ru-RU" sz="3000" dirty="0"/>
              </a:p>
              <a:p>
                <a:pPr marL="0" indent="0">
                  <a:buNone/>
                </a:pPr>
                <a:r>
                  <a:rPr lang="ru-RU" sz="4600" dirty="0"/>
                  <a:t>[1] Л.Д. Ландау, Е.М. Лифшиц. Теоретическая физика: Учебное пособие. Гидродинамика. М.: 1988. 736 с. Наука. Гл. ред. физ.-мат. лит. (т. </a:t>
                </a:r>
                <a:r>
                  <a:rPr lang="en-US" sz="4600" dirty="0"/>
                  <a:t>VI</a:t>
                </a:r>
                <a:r>
                  <a:rPr lang="ru-RU" sz="4600" dirty="0"/>
                  <a:t>).</a:t>
                </a:r>
              </a:p>
              <a:p>
                <a:pPr marL="0" indent="0">
                  <a:buNone/>
                </a:pPr>
                <a:endParaRPr lang="ru-RU" sz="30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268760"/>
                <a:ext cx="8928992" cy="5544616"/>
              </a:xfrm>
              <a:blipFill rotWithShape="0">
                <a:blip r:embed="rId2"/>
                <a:stretch>
                  <a:fillRect l="-820" t="-1538" r="-888" b="-15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Скругленный прямоугольник 3"/>
          <p:cNvSpPr/>
          <p:nvPr/>
        </p:nvSpPr>
        <p:spPr>
          <a:xfrm>
            <a:off x="8611512" y="6583477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20AC695-7839-AD3A-092E-EFE8E8A1A3E2}"/>
                  </a:ext>
                </a:extLst>
              </p:cNvPr>
              <p:cNvSpPr txBox="1"/>
              <p:nvPr/>
            </p:nvSpPr>
            <p:spPr>
              <a:xfrm>
                <a:off x="1230640" y="5182654"/>
                <a:ext cx="7848872" cy="8131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1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ru-RU" sz="21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∰"/>
                        <m:limLoc m:val="undOvr"/>
                        <m:subHide m:val="on"/>
                        <m:supHide m:val="on"/>
                        <m:ctrlPr>
                          <a:rPr lang="ru-RU" sz="21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en-US" sz="2100" i="1"/>
                          <m:t>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1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21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ru-RU" sz="21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1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ru-RU" sz="21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ru-RU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f>
                              <m:fPr>
                                <m:ctrlPr>
                                  <a:rPr lang="ru-RU" sz="21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1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ru-RU" sz="21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ru-RU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1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ru-RU" sz="21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f>
                                  <m:fPr>
                                    <m:ctrlPr>
                                      <a:rPr lang="ru-RU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ru-RU" sz="2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00" i="1">
                                            <a:latin typeface="Cambria Math" panose="02040503050406030204" pitchFamily="18" charset="0"/>
                                          </a:rPr>
                                          <m:t>𝜐</m:t>
                                        </m:r>
                                      </m:e>
                                      <m:sub>
                                        <m:r>
                                          <a:rPr lang="ru-RU" sz="21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ru-RU" sz="2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ru-RU" sz="21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  <m:sSub>
                              <m:sSubPr>
                                <m:ctrlPr>
                                  <a:rPr lang="ru-RU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ru-RU" sz="21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f>
                              <m:fPr>
                                <m:ctrlPr>
                                  <a:rPr lang="ru-RU" sz="21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1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ru-RU" sz="21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ru-RU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21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ru-RU" sz="21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u-RU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ru-RU" sz="2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ru-RU" sz="21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10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ru-RU" sz="21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100" i="1">
                                                    <a:latin typeface="Cambria Math" panose="02040503050406030204" pitchFamily="18" charset="0"/>
                                                  </a:rPr>
                                                  <m:t>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ru-RU" sz="21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210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ru-RU" sz="21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1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ru-RU" sz="2100" i="1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10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2100" b="0" i="1"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sz="2100" dirty="0"/>
                  <a:t>.</a:t>
                </a:r>
                <a:r>
                  <a:rPr lang="ru-RU" sz="2100" dirty="0"/>
                  <a:t>  	</a:t>
                </a:r>
                <a:r>
                  <a:rPr lang="en-US" sz="2100" dirty="0"/>
                  <a:t>(</a:t>
                </a:r>
                <a:r>
                  <a:rPr lang="ru-RU" sz="2100" dirty="0"/>
                  <a:t>2</a:t>
                </a:r>
                <a:r>
                  <a:rPr lang="en-US" sz="2100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20AC695-7839-AD3A-092E-EFE8E8A1A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40" y="5182654"/>
                <a:ext cx="7848872" cy="813171"/>
              </a:xfrm>
              <a:prstGeom prst="rect">
                <a:avLst/>
              </a:prstGeom>
              <a:blipFill>
                <a:blip r:embed="rId3"/>
                <a:stretch>
                  <a:fillRect r="-2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501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2008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Уравнение Навье-Стокса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836712"/>
                <a:ext cx="8928992" cy="5832648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ru-RU" sz="1400" dirty="0"/>
                  <a:t>        </a:t>
                </a:r>
                <a:r>
                  <a:rPr lang="ru-RU" sz="4000" dirty="0"/>
                  <a:t>Из уравнения</a:t>
                </a:r>
                <a:r>
                  <a:rPr lang="en-US" sz="4000" dirty="0"/>
                  <a:t> (</a:t>
                </a:r>
                <a:r>
                  <a:rPr lang="ru-RU" sz="4000" dirty="0"/>
                  <a:t>2</a:t>
                </a:r>
                <a:r>
                  <a:rPr lang="en-US" sz="4000" dirty="0"/>
                  <a:t>) </a:t>
                </a:r>
                <a:r>
                  <a:rPr lang="ru-RU" sz="4000" dirty="0"/>
                  <a:t>для прямоугольной трубы в стационарном случае следует уравнение (3)</a:t>
                </a:r>
              </a:p>
              <a:p>
                <a:pPr marL="0" indent="0" algn="r">
                  <a:buNone/>
                </a:pPr>
                <a14:m>
                  <m:oMath xmlns:m="http://schemas.openxmlformats.org/officeDocument/2006/math">
                    <m:r>
                      <a:rPr lang="ru-RU" sz="40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4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ru-RU" sz="4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40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ru-RU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𝐾𝑝</m:t>
                    </m:r>
                    <m:d>
                      <m:dPr>
                        <m:begChr m:val="["/>
                        <m:endChr m:val="]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d>
                          <m:d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ru-RU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sSub>
                      <m:sSub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 sz="400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sz="4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</a:rPr>
                      <m:t>𝐾𝑝</m:t>
                    </m:r>
                    <m:sSub>
                      <m:sSub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400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acc>
                      <m:accPr>
                        <m:chr m:val="̃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4000" i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4000" dirty="0"/>
                  <a:t>, </a:t>
                </a:r>
                <a:r>
                  <a:rPr lang="ru-RU" sz="4000" dirty="0"/>
                  <a:t>	</a:t>
                </a:r>
                <a:r>
                  <a:rPr lang="en-US" sz="4000" dirty="0"/>
                  <a:t> </a:t>
                </a:r>
                <a:r>
                  <a:rPr lang="ru-RU" sz="4000" dirty="0"/>
                  <a:t>	</a:t>
                </a:r>
                <a:r>
                  <a:rPr lang="en-US" sz="4000" dirty="0"/>
                  <a:t> (</a:t>
                </a:r>
                <a:r>
                  <a:rPr lang="ru-RU" sz="4000" dirty="0"/>
                  <a:t>3</a:t>
                </a:r>
                <a:r>
                  <a:rPr lang="en-US" sz="4000" dirty="0"/>
                  <a:t>)</a:t>
                </a:r>
                <a:endParaRPr lang="ru-RU" sz="4000" dirty="0"/>
              </a:p>
              <a:p>
                <a:pPr marL="0" indent="0">
                  <a:buNone/>
                </a:pPr>
                <a:r>
                  <a:rPr lang="ru-RU" sz="4000" dirty="0">
                    <a:cs typeface="Times New Roman" panose="02020603050405020304" pitchFamily="18" charset="0"/>
                  </a:rPr>
                  <a:t>Где</a:t>
                </a:r>
                <a:r>
                  <a:rPr lang="ru-RU" sz="4000" dirty="0"/>
                  <a:t> последнее слагаемое не является тензорно-инвариантной величиной, т. е. при переходе из одной системы в другую систему координат форма записи меняется</a:t>
                </a:r>
                <a:r>
                  <a:rPr lang="en-US" sz="4000" dirty="0"/>
                  <a:t>;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>
                        <a:latin typeface="Cambria Math" panose="02040503050406030204" pitchFamily="18" charset="0"/>
                      </a:rPr>
                      <m:t>𝛖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en-US" sz="4000" b="1">
                        <a:latin typeface="Cambria Math" panose="02040503050406030204" pitchFamily="18" charset="0"/>
                      </a:rPr>
                      <m:t>𝛏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m:rPr>
                        <m:sty m:val="p"/>
                      </m:rP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OZ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ru-RU" sz="4000" dirty="0">
                    <a:cs typeface="Times New Roman" panose="02020603050405020304" pitchFamily="18" charset="0"/>
                  </a:rPr>
                  <a:t>,</a:t>
                </a:r>
                <a:r>
                  <a:rPr lang="en-US" sz="40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4000" dirty="0"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4000" dirty="0"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u-RU" sz="4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u-RU" sz="4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ru-RU" sz="4000" dirty="0"/>
                  <a:t>. </a:t>
                </a:r>
                <a:endParaRPr lang="en-US" sz="4000" dirty="0"/>
              </a:p>
              <a:p>
                <a:pPr marL="0" indent="0">
                  <a:buNone/>
                </a:pPr>
                <a:r>
                  <a:rPr lang="en-US" sz="4000" dirty="0"/>
                  <a:t>   </a:t>
                </a:r>
                <a:r>
                  <a:rPr lang="ru-RU" sz="4000" dirty="0"/>
                  <a:t>Пусть максимальное значение тензора деформации равняется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ru-RU" sz="4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ru-RU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ru-RU" sz="4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ru-RU" sz="4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ru-RU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4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ru-RU" sz="4000" dirty="0"/>
                  <a:t>.</a:t>
                </a:r>
                <a:r>
                  <a:rPr lang="en-US" sz="4000" dirty="0"/>
                  <a:t> </a:t>
                </a:r>
                <a:r>
                  <a:rPr lang="ru-RU" sz="4000" dirty="0"/>
                  <a:t>Тогда в случае цилиндрической трубы с точки зрения физики это слагаемое преобразуется к виду</a:t>
                </a:r>
              </a:p>
              <a:p>
                <a:pPr marL="0" indent="0" algn="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400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sz="4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</a:rPr>
                      <m:t>𝐾𝑝</m:t>
                    </m:r>
                    <m:d>
                      <m:dPr>
                        <m:ctrlPr>
                          <a:rPr lang="ru-RU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sSub>
                      <m:sSub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400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acc>
                      <m:accPr>
                        <m:chr m:val="̃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4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l-GR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400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sz="400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</a:rPr>
                      <m:t>𝐾𝑝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acc>
                          <m:accPr>
                            <m:chr m:val="̃"/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40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400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sz="4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</a:rPr>
                      <m:t>𝐾𝑝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acc>
                      <m:accPr>
                        <m:chr m:val="̃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4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ru-RU" sz="4000" dirty="0"/>
                  <a:t>. 		(4)</a:t>
                </a:r>
              </a:p>
              <a:p>
                <a:pPr marL="0" indent="0">
                  <a:buNone/>
                </a:pPr>
                <a:r>
                  <a:rPr lang="ru-RU" sz="4000" dirty="0"/>
                  <a:t>   Окончательно уравнение (3) с учетом (4) решается методом разделения переменных в цилиндрической трубе</a:t>
                </a:r>
              </a:p>
              <a:p>
                <a:pPr marL="0" indent="0" algn="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4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ru-RU" sz="4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ru-RU" sz="4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40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𝐾𝑝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d>
                          <m:d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ru-RU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sSub>
                      <m:sSub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 sz="400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sz="4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̃"/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4000" i="1">
                                <a:latin typeface="Cambria Math" panose="02040503050406030204" pitchFamily="18" charset="0"/>
                              </a:rPr>
                              <m:t>𝛬</m:t>
                            </m:r>
                          </m:e>
                        </m:acc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400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ru-RU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r>
                      <a:rPr lang="ru-RU" sz="40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ru-RU" sz="4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40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ru-RU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4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000" i="1" dirty="0">
                    <a:cs typeface="Times New Roman" panose="02020603050405020304" pitchFamily="18" charset="0"/>
                  </a:rPr>
                  <a:t>	     </a:t>
                </a:r>
                <a:r>
                  <a:rPr lang="en-US" sz="4000" dirty="0">
                    <a:cs typeface="Times New Roman" panose="02020603050405020304" pitchFamily="18" charset="0"/>
                  </a:rPr>
                  <a:t>(</a:t>
                </a:r>
                <a:r>
                  <a:rPr lang="ru-RU" sz="4000" dirty="0">
                    <a:cs typeface="Times New Roman" panose="02020603050405020304" pitchFamily="18" charset="0"/>
                  </a:rPr>
                  <a:t>5</a:t>
                </a:r>
                <a:r>
                  <a:rPr lang="en-US" sz="4000" dirty="0">
                    <a:cs typeface="Times New Roman" panose="02020603050405020304" pitchFamily="18" charset="0"/>
                  </a:rPr>
                  <a:t>)</a:t>
                </a:r>
                <a:endParaRPr lang="ru-RU" sz="4000" dirty="0">
                  <a:cs typeface="Times New Roman" panose="02020603050405020304" pitchFamily="18" charset="0"/>
                </a:endParaRPr>
              </a:p>
              <a:p>
                <a:pPr marL="0" indent="0" algn="r">
                  <a:buNone/>
                </a:pPr>
                <a:endParaRPr lang="ru-RU" sz="4000" dirty="0"/>
              </a:p>
              <a:p>
                <a:pPr marL="0" indent="0">
                  <a:buNone/>
                </a:pPr>
                <a:endParaRPr lang="ru-RU" sz="1400" i="1" dirty="0"/>
              </a:p>
              <a:p>
                <a:pPr marL="0" indent="0">
                  <a:buNone/>
                </a:pPr>
                <a:endParaRPr lang="ru-RU" sz="14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836712"/>
                <a:ext cx="8928992" cy="5832648"/>
              </a:xfrm>
              <a:blipFill>
                <a:blip r:embed="rId2"/>
                <a:stretch>
                  <a:fillRect l="-1161" t="-1881" r="-1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Скругленный прямоугольник 3"/>
          <p:cNvSpPr/>
          <p:nvPr/>
        </p:nvSpPr>
        <p:spPr>
          <a:xfrm>
            <a:off x="8604448" y="6525344"/>
            <a:ext cx="468000" cy="252000"/>
          </a:xfrm>
          <a:prstGeom prst="roundRect">
            <a:avLst>
              <a:gd name="adj" fmla="val 202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830631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25113</TotalTime>
  <Words>2117</Words>
  <Application>Microsoft Office PowerPoint</Application>
  <PresentationFormat>Экран (4:3)</PresentationFormat>
  <Paragraphs>249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Times New Roman</vt:lpstr>
      <vt:lpstr>Тема Office</vt:lpstr>
      <vt:lpstr>СФТИ НИЯУ МИФИ</vt:lpstr>
      <vt:lpstr>Актуальность задачи</vt:lpstr>
      <vt:lpstr>Цель работы</vt:lpstr>
      <vt:lpstr>Движение сыпучего материала в вертикальной бесконечно  длинной  трубе</vt:lpstr>
      <vt:lpstr>Экспериментальная установка</vt:lpstr>
      <vt:lpstr>Экспериментальные данные</vt:lpstr>
      <vt:lpstr>Экспериментальные данные</vt:lpstr>
      <vt:lpstr>Тензор напряжений</vt:lpstr>
      <vt:lpstr>Уравнение Навье-Стокса</vt:lpstr>
      <vt:lpstr>Решение для давления и скорости </vt:lpstr>
      <vt:lpstr>Определение параметров задачи μ_1, K и  Λ ̃ в цилиндрической трубе</vt:lpstr>
      <vt:lpstr>Определение параметров задачи μ_1, K и  Λ ̃ в трубе с квадратным и круглым сечением</vt:lpstr>
      <vt:lpstr>Презентация PowerPoint</vt:lpstr>
      <vt:lpstr>Результаты расчетов</vt:lpstr>
      <vt:lpstr>Результаты расчетов</vt:lpstr>
      <vt:lpstr>Заключение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СФТИ НИЯУ МИФИ</dc:title>
  <dc:creator>Пользователь Windows</dc:creator>
  <cp:lastModifiedBy>Егор</cp:lastModifiedBy>
  <cp:revision>891</cp:revision>
  <cp:lastPrinted>2025-02-27T04:38:33Z</cp:lastPrinted>
  <dcterms:created xsi:type="dcterms:W3CDTF">2018-10-28T16:04:06Z</dcterms:created>
  <dcterms:modified xsi:type="dcterms:W3CDTF">2025-05-20T04:12:05Z</dcterms:modified>
</cp:coreProperties>
</file>